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34"/>
  </p:notesMasterIdLst>
  <p:sldIdLst>
    <p:sldId id="332" r:id="rId5"/>
    <p:sldId id="285" r:id="rId6"/>
    <p:sldId id="321" r:id="rId7"/>
    <p:sldId id="318" r:id="rId8"/>
    <p:sldId id="324" r:id="rId9"/>
    <p:sldId id="323" r:id="rId10"/>
    <p:sldId id="325" r:id="rId11"/>
    <p:sldId id="327" r:id="rId12"/>
    <p:sldId id="326" r:id="rId13"/>
    <p:sldId id="316" r:id="rId14"/>
    <p:sldId id="319" r:id="rId15"/>
    <p:sldId id="286" r:id="rId16"/>
    <p:sldId id="317" r:id="rId17"/>
    <p:sldId id="288" r:id="rId18"/>
    <p:sldId id="328" r:id="rId19"/>
    <p:sldId id="264" r:id="rId20"/>
    <p:sldId id="265" r:id="rId21"/>
    <p:sldId id="266" r:id="rId22"/>
    <p:sldId id="315" r:id="rId23"/>
    <p:sldId id="291" r:id="rId24"/>
    <p:sldId id="292" r:id="rId25"/>
    <p:sldId id="331" r:id="rId26"/>
    <p:sldId id="330" r:id="rId27"/>
    <p:sldId id="271" r:id="rId28"/>
    <p:sldId id="293" r:id="rId29"/>
    <p:sldId id="329" r:id="rId30"/>
    <p:sldId id="294" r:id="rId31"/>
    <p:sldId id="296" r:id="rId32"/>
    <p:sldId id="276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5906" autoAdjust="0"/>
  </p:normalViewPr>
  <p:slideViewPr>
    <p:cSldViewPr snapToGrid="0">
      <p:cViewPr varScale="1">
        <p:scale>
          <a:sx n="60" d="100"/>
          <a:sy n="60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-42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278907-E2A9-4883-8F95-53B0DB37B792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9A410539-6EC7-4644-8506-6201F2A46F4D}">
      <dgm:prSet phldrT="[Szöveg]"/>
      <dgm:spPr>
        <a:effectLst/>
      </dgm:spPr>
      <dgm:t>
        <a:bodyPr/>
        <a:lstStyle/>
        <a:p>
          <a:r>
            <a:rPr lang="hu-HU" dirty="0" err="1"/>
            <a:t>szhj</a:t>
          </a:r>
          <a:r>
            <a:rPr lang="hu-HU" dirty="0"/>
            <a:t>. alapja</a:t>
          </a:r>
        </a:p>
      </dgm:t>
    </dgm:pt>
    <dgm:pt modelId="{8334BB2F-21D5-4EB9-B925-68040EDC4870}" type="parTrans" cxnId="{E60B33FE-3C08-413F-8623-5CA450E90E79}">
      <dgm:prSet/>
      <dgm:spPr/>
      <dgm:t>
        <a:bodyPr/>
        <a:lstStyle/>
        <a:p>
          <a:endParaRPr lang="hu-HU"/>
        </a:p>
      </dgm:t>
    </dgm:pt>
    <dgm:pt modelId="{E79E3277-FF17-4384-BF2D-4212D028B5DE}" type="sibTrans" cxnId="{E60B33FE-3C08-413F-8623-5CA450E90E79}">
      <dgm:prSet/>
      <dgm:spPr/>
      <dgm:t>
        <a:bodyPr/>
        <a:lstStyle/>
        <a:p>
          <a:endParaRPr lang="hu-HU"/>
        </a:p>
      </dgm:t>
    </dgm:pt>
    <dgm:pt modelId="{D8F4ADC2-7418-48D1-AEA6-24F7CEFF0CB8}">
      <dgm:prSet phldrT="[Szöveg]"/>
      <dgm:spPr>
        <a:effectLst>
          <a:glow rad="139700">
            <a:schemeClr val="accent3">
              <a:satMod val="175000"/>
              <a:alpha val="40000"/>
            </a:schemeClr>
          </a:glow>
        </a:effectLst>
      </dgm:spPr>
      <dgm:t>
        <a:bodyPr/>
        <a:lstStyle/>
        <a:p>
          <a:r>
            <a:rPr lang="hu-HU" dirty="0"/>
            <a:t>a szakképzési hozzájárulásra kötelezettet terhelő </a:t>
          </a:r>
        </a:p>
        <a:p>
          <a:r>
            <a:rPr lang="hu-HU" b="1" dirty="0"/>
            <a:t>szociális hozzájárulási adó alapja</a:t>
          </a:r>
          <a:endParaRPr lang="hu-HU" dirty="0"/>
        </a:p>
      </dgm:t>
    </dgm:pt>
    <dgm:pt modelId="{A775E419-603B-4211-90B3-691F75980CB4}" type="parTrans" cxnId="{EB4DBB9D-51DF-405D-BADE-FD21512A6078}">
      <dgm:prSet/>
      <dgm:spPr/>
      <dgm:t>
        <a:bodyPr/>
        <a:lstStyle/>
        <a:p>
          <a:endParaRPr lang="hu-HU"/>
        </a:p>
      </dgm:t>
    </dgm:pt>
    <dgm:pt modelId="{EEDE03DB-D08B-4E72-961A-2ACF627AA5C7}" type="sibTrans" cxnId="{EB4DBB9D-51DF-405D-BADE-FD21512A6078}">
      <dgm:prSet/>
      <dgm:spPr/>
      <dgm:t>
        <a:bodyPr/>
        <a:lstStyle/>
        <a:p>
          <a:endParaRPr lang="hu-HU"/>
        </a:p>
      </dgm:t>
    </dgm:pt>
    <dgm:pt modelId="{5C1DD9D2-E0A5-4734-A7DF-9A4248BD10A6}">
      <dgm:prSet phldrT="[Szöveg]"/>
      <dgm:spPr>
        <a:effectLst/>
      </dgm:spPr>
      <dgm:t>
        <a:bodyPr/>
        <a:lstStyle/>
        <a:p>
          <a:r>
            <a:rPr lang="hu-HU" dirty="0" err="1"/>
            <a:t>szhj</a:t>
          </a:r>
          <a:r>
            <a:rPr lang="hu-HU" dirty="0"/>
            <a:t>. mértéke</a:t>
          </a:r>
        </a:p>
      </dgm:t>
    </dgm:pt>
    <dgm:pt modelId="{C0F85687-4932-40B7-B697-CD537175AC34}" type="parTrans" cxnId="{368DD7D2-3CEF-46CE-810A-DFBCF80EA9ED}">
      <dgm:prSet/>
      <dgm:spPr/>
      <dgm:t>
        <a:bodyPr/>
        <a:lstStyle/>
        <a:p>
          <a:endParaRPr lang="hu-HU"/>
        </a:p>
      </dgm:t>
    </dgm:pt>
    <dgm:pt modelId="{D27369BB-E93C-47E0-AC25-2BF59DB1FC5F}" type="sibTrans" cxnId="{368DD7D2-3CEF-46CE-810A-DFBCF80EA9ED}">
      <dgm:prSet/>
      <dgm:spPr/>
      <dgm:t>
        <a:bodyPr/>
        <a:lstStyle/>
        <a:p>
          <a:endParaRPr lang="hu-HU"/>
        </a:p>
      </dgm:t>
    </dgm:pt>
    <dgm:pt modelId="{21856407-1A77-47D6-839E-BA2714AE2F62}">
      <dgm:prSet phldrT="[Szöveg]"/>
      <dgm:spPr>
        <a:effectLst>
          <a:glow rad="101600">
            <a:schemeClr val="accent3">
              <a:satMod val="175000"/>
              <a:alpha val="40000"/>
            </a:schemeClr>
          </a:glow>
        </a:effectLst>
      </dgm:spPr>
      <dgm:t>
        <a:bodyPr/>
        <a:lstStyle/>
        <a:p>
          <a:r>
            <a:rPr lang="hu-HU" dirty="0"/>
            <a:t>szakképzési hozzájárulás alapjának </a:t>
          </a:r>
        </a:p>
        <a:p>
          <a:r>
            <a:rPr lang="hu-HU" b="1" dirty="0"/>
            <a:t>1,5%-a</a:t>
          </a:r>
        </a:p>
        <a:p>
          <a:r>
            <a:rPr lang="hu-HU" dirty="0"/>
            <a:t>(bruttó kötelezettség)</a:t>
          </a:r>
          <a:endParaRPr lang="hu-HU" b="1" dirty="0"/>
        </a:p>
      </dgm:t>
    </dgm:pt>
    <dgm:pt modelId="{C0ACCF41-9C8B-4E3E-849F-E93B5616E885}" type="parTrans" cxnId="{FF0A936F-1504-49B9-8C4D-A7BCDDE37367}">
      <dgm:prSet/>
      <dgm:spPr/>
      <dgm:t>
        <a:bodyPr/>
        <a:lstStyle/>
        <a:p>
          <a:endParaRPr lang="hu-HU"/>
        </a:p>
      </dgm:t>
    </dgm:pt>
    <dgm:pt modelId="{B46F3197-9EAB-4CBF-8C6F-3CB66AE0F893}" type="sibTrans" cxnId="{FF0A936F-1504-49B9-8C4D-A7BCDDE37367}">
      <dgm:prSet/>
      <dgm:spPr/>
      <dgm:t>
        <a:bodyPr/>
        <a:lstStyle/>
        <a:p>
          <a:endParaRPr lang="hu-HU"/>
        </a:p>
      </dgm:t>
    </dgm:pt>
    <dgm:pt modelId="{9A1D0262-0EBB-4C6B-8380-249B33B85348}" type="pres">
      <dgm:prSet presAssocID="{51278907-E2A9-4883-8F95-53B0DB37B79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8CF60A-DE7A-4C0E-9471-88CC271D73FF}" type="pres">
      <dgm:prSet presAssocID="{9A410539-6EC7-4644-8506-6201F2A46F4D}" presName="root" presStyleCnt="0"/>
      <dgm:spPr/>
    </dgm:pt>
    <dgm:pt modelId="{5AD8F9F5-08A8-4FC8-93EE-31BDF9348B5D}" type="pres">
      <dgm:prSet presAssocID="{9A410539-6EC7-4644-8506-6201F2A46F4D}" presName="rootComposite" presStyleCnt="0"/>
      <dgm:spPr/>
    </dgm:pt>
    <dgm:pt modelId="{E1499E8D-8F66-4012-AB86-769A496044E6}" type="pres">
      <dgm:prSet presAssocID="{9A410539-6EC7-4644-8506-6201F2A46F4D}" presName="rootText" presStyleLbl="node1" presStyleIdx="0" presStyleCnt="2"/>
      <dgm:spPr/>
    </dgm:pt>
    <dgm:pt modelId="{F60EE6BD-812D-4FC6-AD21-997ECF902386}" type="pres">
      <dgm:prSet presAssocID="{9A410539-6EC7-4644-8506-6201F2A46F4D}" presName="rootConnector" presStyleLbl="node1" presStyleIdx="0" presStyleCnt="2"/>
      <dgm:spPr/>
    </dgm:pt>
    <dgm:pt modelId="{1CE80DF6-3DA9-4F94-9DF3-B21806DB4FF4}" type="pres">
      <dgm:prSet presAssocID="{9A410539-6EC7-4644-8506-6201F2A46F4D}" presName="childShape" presStyleCnt="0"/>
      <dgm:spPr/>
    </dgm:pt>
    <dgm:pt modelId="{FB73B412-6034-44C4-88DB-B8FF5C6B037B}" type="pres">
      <dgm:prSet presAssocID="{A775E419-603B-4211-90B3-691F75980CB4}" presName="Name13" presStyleLbl="parChTrans1D2" presStyleIdx="0" presStyleCnt="2"/>
      <dgm:spPr/>
    </dgm:pt>
    <dgm:pt modelId="{0179652B-2E41-430E-ABB2-AEF91BA94077}" type="pres">
      <dgm:prSet presAssocID="{D8F4ADC2-7418-48D1-AEA6-24F7CEFF0CB8}" presName="childText" presStyleLbl="bgAcc1" presStyleIdx="0" presStyleCnt="2" custScaleX="107211" custScaleY="199385">
        <dgm:presLayoutVars>
          <dgm:bulletEnabled val="1"/>
        </dgm:presLayoutVars>
      </dgm:prSet>
      <dgm:spPr/>
    </dgm:pt>
    <dgm:pt modelId="{24D4018B-01DD-4162-BE38-52DD0606ED12}" type="pres">
      <dgm:prSet presAssocID="{5C1DD9D2-E0A5-4734-A7DF-9A4248BD10A6}" presName="root" presStyleCnt="0"/>
      <dgm:spPr/>
    </dgm:pt>
    <dgm:pt modelId="{587129FA-FBEA-4E07-8CAB-D4722D4418A7}" type="pres">
      <dgm:prSet presAssocID="{5C1DD9D2-E0A5-4734-A7DF-9A4248BD10A6}" presName="rootComposite" presStyleCnt="0"/>
      <dgm:spPr/>
    </dgm:pt>
    <dgm:pt modelId="{1FEF959B-2015-4C10-9505-969D2192F5D4}" type="pres">
      <dgm:prSet presAssocID="{5C1DD9D2-E0A5-4734-A7DF-9A4248BD10A6}" presName="rootText" presStyleLbl="node1" presStyleIdx="1" presStyleCnt="2" custScaleX="127091"/>
      <dgm:spPr/>
    </dgm:pt>
    <dgm:pt modelId="{DE8B7BFC-2AC7-499C-AD3D-4D90CFE0B1CB}" type="pres">
      <dgm:prSet presAssocID="{5C1DD9D2-E0A5-4734-A7DF-9A4248BD10A6}" presName="rootConnector" presStyleLbl="node1" presStyleIdx="1" presStyleCnt="2"/>
      <dgm:spPr/>
    </dgm:pt>
    <dgm:pt modelId="{571DCD72-0897-4E83-8E2A-9F4E6445C291}" type="pres">
      <dgm:prSet presAssocID="{5C1DD9D2-E0A5-4734-A7DF-9A4248BD10A6}" presName="childShape" presStyleCnt="0"/>
      <dgm:spPr/>
    </dgm:pt>
    <dgm:pt modelId="{D940E6F9-B082-402D-80B2-CCCB35232059}" type="pres">
      <dgm:prSet presAssocID="{C0ACCF41-9C8B-4E3E-849F-E93B5616E885}" presName="Name13" presStyleLbl="parChTrans1D2" presStyleIdx="1" presStyleCnt="2"/>
      <dgm:spPr/>
    </dgm:pt>
    <dgm:pt modelId="{7DD1B9B4-CBC5-46F9-9AA4-6DD52C120C00}" type="pres">
      <dgm:prSet presAssocID="{21856407-1A77-47D6-839E-BA2714AE2F62}" presName="childText" presStyleLbl="bgAcc1" presStyleIdx="1" presStyleCnt="2" custScaleY="200568">
        <dgm:presLayoutVars>
          <dgm:bulletEnabled val="1"/>
        </dgm:presLayoutVars>
      </dgm:prSet>
      <dgm:spPr/>
    </dgm:pt>
  </dgm:ptLst>
  <dgm:cxnLst>
    <dgm:cxn modelId="{89F6D606-7D82-4C76-8BF3-569BA946E5FD}" type="presOf" srcId="{D8F4ADC2-7418-48D1-AEA6-24F7CEFF0CB8}" destId="{0179652B-2E41-430E-ABB2-AEF91BA94077}" srcOrd="0" destOrd="0" presId="urn:microsoft.com/office/officeart/2005/8/layout/hierarchy3"/>
    <dgm:cxn modelId="{6A2E4915-EA50-411C-84A2-F639442A9DED}" type="presOf" srcId="{5C1DD9D2-E0A5-4734-A7DF-9A4248BD10A6}" destId="{DE8B7BFC-2AC7-499C-AD3D-4D90CFE0B1CB}" srcOrd="1" destOrd="0" presId="urn:microsoft.com/office/officeart/2005/8/layout/hierarchy3"/>
    <dgm:cxn modelId="{ADC4A71A-246B-4CA0-9849-DBA1D57B5F68}" type="presOf" srcId="{51278907-E2A9-4883-8F95-53B0DB37B792}" destId="{9A1D0262-0EBB-4C6B-8380-249B33B85348}" srcOrd="0" destOrd="0" presId="urn:microsoft.com/office/officeart/2005/8/layout/hierarchy3"/>
    <dgm:cxn modelId="{342AAF34-DA06-43E9-B913-F94D49087C2D}" type="presOf" srcId="{21856407-1A77-47D6-839E-BA2714AE2F62}" destId="{7DD1B9B4-CBC5-46F9-9AA4-6DD52C120C00}" srcOrd="0" destOrd="0" presId="urn:microsoft.com/office/officeart/2005/8/layout/hierarchy3"/>
    <dgm:cxn modelId="{DAF48469-7062-4046-A067-C965ADE3B300}" type="presOf" srcId="{A775E419-603B-4211-90B3-691F75980CB4}" destId="{FB73B412-6034-44C4-88DB-B8FF5C6B037B}" srcOrd="0" destOrd="0" presId="urn:microsoft.com/office/officeart/2005/8/layout/hierarchy3"/>
    <dgm:cxn modelId="{E792BF6D-1023-4A53-A7D1-29664F86EE5E}" type="presOf" srcId="{C0ACCF41-9C8B-4E3E-849F-E93B5616E885}" destId="{D940E6F9-B082-402D-80B2-CCCB35232059}" srcOrd="0" destOrd="0" presId="urn:microsoft.com/office/officeart/2005/8/layout/hierarchy3"/>
    <dgm:cxn modelId="{FF0A936F-1504-49B9-8C4D-A7BCDDE37367}" srcId="{5C1DD9D2-E0A5-4734-A7DF-9A4248BD10A6}" destId="{21856407-1A77-47D6-839E-BA2714AE2F62}" srcOrd="0" destOrd="0" parTransId="{C0ACCF41-9C8B-4E3E-849F-E93B5616E885}" sibTransId="{B46F3197-9EAB-4CBF-8C6F-3CB66AE0F893}"/>
    <dgm:cxn modelId="{EB4DBB9D-51DF-405D-BADE-FD21512A6078}" srcId="{9A410539-6EC7-4644-8506-6201F2A46F4D}" destId="{D8F4ADC2-7418-48D1-AEA6-24F7CEFF0CB8}" srcOrd="0" destOrd="0" parTransId="{A775E419-603B-4211-90B3-691F75980CB4}" sibTransId="{EEDE03DB-D08B-4E72-961A-2ACF627AA5C7}"/>
    <dgm:cxn modelId="{F7ADC3C7-EDFF-4C56-A3C6-5158F29F74A1}" type="presOf" srcId="{5C1DD9D2-E0A5-4734-A7DF-9A4248BD10A6}" destId="{1FEF959B-2015-4C10-9505-969D2192F5D4}" srcOrd="0" destOrd="0" presId="urn:microsoft.com/office/officeart/2005/8/layout/hierarchy3"/>
    <dgm:cxn modelId="{DAE054C8-4ABD-46A7-8DB8-B9CD84D84C33}" type="presOf" srcId="{9A410539-6EC7-4644-8506-6201F2A46F4D}" destId="{E1499E8D-8F66-4012-AB86-769A496044E6}" srcOrd="0" destOrd="0" presId="urn:microsoft.com/office/officeart/2005/8/layout/hierarchy3"/>
    <dgm:cxn modelId="{368DD7D2-3CEF-46CE-810A-DFBCF80EA9ED}" srcId="{51278907-E2A9-4883-8F95-53B0DB37B792}" destId="{5C1DD9D2-E0A5-4734-A7DF-9A4248BD10A6}" srcOrd="1" destOrd="0" parTransId="{C0F85687-4932-40B7-B697-CD537175AC34}" sibTransId="{D27369BB-E93C-47E0-AC25-2BF59DB1FC5F}"/>
    <dgm:cxn modelId="{CA3E3CD6-6E4B-4A91-BF22-8EABB77064D6}" type="presOf" srcId="{9A410539-6EC7-4644-8506-6201F2A46F4D}" destId="{F60EE6BD-812D-4FC6-AD21-997ECF902386}" srcOrd="1" destOrd="0" presId="urn:microsoft.com/office/officeart/2005/8/layout/hierarchy3"/>
    <dgm:cxn modelId="{E60B33FE-3C08-413F-8623-5CA450E90E79}" srcId="{51278907-E2A9-4883-8F95-53B0DB37B792}" destId="{9A410539-6EC7-4644-8506-6201F2A46F4D}" srcOrd="0" destOrd="0" parTransId="{8334BB2F-21D5-4EB9-B925-68040EDC4870}" sibTransId="{E79E3277-FF17-4384-BF2D-4212D028B5DE}"/>
    <dgm:cxn modelId="{18209D4C-66C4-4980-9CAD-206EF8BAA4EE}" type="presParOf" srcId="{9A1D0262-0EBB-4C6B-8380-249B33B85348}" destId="{DF8CF60A-DE7A-4C0E-9471-88CC271D73FF}" srcOrd="0" destOrd="0" presId="urn:microsoft.com/office/officeart/2005/8/layout/hierarchy3"/>
    <dgm:cxn modelId="{A03602F8-5B39-4415-8C52-ECD6EC636B0F}" type="presParOf" srcId="{DF8CF60A-DE7A-4C0E-9471-88CC271D73FF}" destId="{5AD8F9F5-08A8-4FC8-93EE-31BDF9348B5D}" srcOrd="0" destOrd="0" presId="urn:microsoft.com/office/officeart/2005/8/layout/hierarchy3"/>
    <dgm:cxn modelId="{1020661F-80E2-4424-9538-0B78F08A60A5}" type="presParOf" srcId="{5AD8F9F5-08A8-4FC8-93EE-31BDF9348B5D}" destId="{E1499E8D-8F66-4012-AB86-769A496044E6}" srcOrd="0" destOrd="0" presId="urn:microsoft.com/office/officeart/2005/8/layout/hierarchy3"/>
    <dgm:cxn modelId="{87C78E42-11E7-4B09-9E67-ACE2E5FF7CD6}" type="presParOf" srcId="{5AD8F9F5-08A8-4FC8-93EE-31BDF9348B5D}" destId="{F60EE6BD-812D-4FC6-AD21-997ECF902386}" srcOrd="1" destOrd="0" presId="urn:microsoft.com/office/officeart/2005/8/layout/hierarchy3"/>
    <dgm:cxn modelId="{A367FC1F-11EA-411E-8047-D95B6A1BC4C2}" type="presParOf" srcId="{DF8CF60A-DE7A-4C0E-9471-88CC271D73FF}" destId="{1CE80DF6-3DA9-4F94-9DF3-B21806DB4FF4}" srcOrd="1" destOrd="0" presId="urn:microsoft.com/office/officeart/2005/8/layout/hierarchy3"/>
    <dgm:cxn modelId="{5BDD7576-9120-4B4F-8B5F-BF84C07490CF}" type="presParOf" srcId="{1CE80DF6-3DA9-4F94-9DF3-B21806DB4FF4}" destId="{FB73B412-6034-44C4-88DB-B8FF5C6B037B}" srcOrd="0" destOrd="0" presId="urn:microsoft.com/office/officeart/2005/8/layout/hierarchy3"/>
    <dgm:cxn modelId="{84871E30-11EF-46A5-B5FA-E96F28DFF88A}" type="presParOf" srcId="{1CE80DF6-3DA9-4F94-9DF3-B21806DB4FF4}" destId="{0179652B-2E41-430E-ABB2-AEF91BA94077}" srcOrd="1" destOrd="0" presId="urn:microsoft.com/office/officeart/2005/8/layout/hierarchy3"/>
    <dgm:cxn modelId="{32C03F00-ADE3-4BE3-A779-60A411DBA285}" type="presParOf" srcId="{9A1D0262-0EBB-4C6B-8380-249B33B85348}" destId="{24D4018B-01DD-4162-BE38-52DD0606ED12}" srcOrd="1" destOrd="0" presId="urn:microsoft.com/office/officeart/2005/8/layout/hierarchy3"/>
    <dgm:cxn modelId="{9DAE697B-90E2-4E13-A31B-6AB576D54CB0}" type="presParOf" srcId="{24D4018B-01DD-4162-BE38-52DD0606ED12}" destId="{587129FA-FBEA-4E07-8CAB-D4722D4418A7}" srcOrd="0" destOrd="0" presId="urn:microsoft.com/office/officeart/2005/8/layout/hierarchy3"/>
    <dgm:cxn modelId="{87432D72-9632-438B-AD90-60E3728941D4}" type="presParOf" srcId="{587129FA-FBEA-4E07-8CAB-D4722D4418A7}" destId="{1FEF959B-2015-4C10-9505-969D2192F5D4}" srcOrd="0" destOrd="0" presId="urn:microsoft.com/office/officeart/2005/8/layout/hierarchy3"/>
    <dgm:cxn modelId="{68D16EEB-7793-407F-92DE-57C805F5B8F4}" type="presParOf" srcId="{587129FA-FBEA-4E07-8CAB-D4722D4418A7}" destId="{DE8B7BFC-2AC7-499C-AD3D-4D90CFE0B1CB}" srcOrd="1" destOrd="0" presId="urn:microsoft.com/office/officeart/2005/8/layout/hierarchy3"/>
    <dgm:cxn modelId="{7B1FE648-DB3A-4A11-BDA2-3866BC573D03}" type="presParOf" srcId="{24D4018B-01DD-4162-BE38-52DD0606ED12}" destId="{571DCD72-0897-4E83-8E2A-9F4E6445C291}" srcOrd="1" destOrd="0" presId="urn:microsoft.com/office/officeart/2005/8/layout/hierarchy3"/>
    <dgm:cxn modelId="{A3AD8430-E2B9-4318-9BF4-1CE1C54BBD2C}" type="presParOf" srcId="{571DCD72-0897-4E83-8E2A-9F4E6445C291}" destId="{D940E6F9-B082-402D-80B2-CCCB35232059}" srcOrd="0" destOrd="0" presId="urn:microsoft.com/office/officeart/2005/8/layout/hierarchy3"/>
    <dgm:cxn modelId="{BFB8A41E-6ADA-431D-963B-FF91095BD22D}" type="presParOf" srcId="{571DCD72-0897-4E83-8E2A-9F4E6445C291}" destId="{7DD1B9B4-CBC5-46F9-9AA4-6DD52C120C0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99E8D-8F66-4012-AB86-769A496044E6}">
      <dsp:nvSpPr>
        <dsp:cNvPr id="0" name=""/>
        <dsp:cNvSpPr/>
      </dsp:nvSpPr>
      <dsp:spPr>
        <a:xfrm>
          <a:off x="1646" y="39962"/>
          <a:ext cx="2618532" cy="1309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05" tIns="52070" rIns="78105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100" kern="1200" dirty="0" err="1"/>
            <a:t>szhj</a:t>
          </a:r>
          <a:r>
            <a:rPr lang="hu-HU" sz="4100" kern="1200" dirty="0"/>
            <a:t>. alapja</a:t>
          </a:r>
        </a:p>
      </dsp:txBody>
      <dsp:txXfrm>
        <a:off x="39993" y="78309"/>
        <a:ext cx="2541838" cy="1232572"/>
      </dsp:txXfrm>
    </dsp:sp>
    <dsp:sp modelId="{FB73B412-6034-44C4-88DB-B8FF5C6B037B}">
      <dsp:nvSpPr>
        <dsp:cNvPr id="0" name=""/>
        <dsp:cNvSpPr/>
      </dsp:nvSpPr>
      <dsp:spPr>
        <a:xfrm>
          <a:off x="263499" y="1349228"/>
          <a:ext cx="261853" cy="1632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556"/>
              </a:lnTo>
              <a:lnTo>
                <a:pt x="261853" y="163255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9652B-2E41-430E-ABB2-AEF91BA94077}">
      <dsp:nvSpPr>
        <dsp:cNvPr id="0" name=""/>
        <dsp:cNvSpPr/>
      </dsp:nvSpPr>
      <dsp:spPr>
        <a:xfrm>
          <a:off x="525352" y="1676545"/>
          <a:ext cx="2245884" cy="261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39700">
            <a:schemeClr val="accent3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a szakképzési hozzájárulásra kötelezettet terhelő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b="1" kern="1200" dirty="0"/>
            <a:t>szociális hozzájárulási adó alapja</a:t>
          </a:r>
          <a:endParaRPr lang="hu-HU" sz="2200" kern="1200" dirty="0"/>
        </a:p>
      </dsp:txBody>
      <dsp:txXfrm>
        <a:off x="591132" y="1742325"/>
        <a:ext cx="2114324" cy="2478920"/>
      </dsp:txXfrm>
    </dsp:sp>
    <dsp:sp modelId="{1FEF959B-2015-4C10-9505-969D2192F5D4}">
      <dsp:nvSpPr>
        <dsp:cNvPr id="0" name=""/>
        <dsp:cNvSpPr/>
      </dsp:nvSpPr>
      <dsp:spPr>
        <a:xfrm>
          <a:off x="3274812" y="39962"/>
          <a:ext cx="3327919" cy="1309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05" tIns="52070" rIns="78105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100" kern="1200" dirty="0" err="1"/>
            <a:t>szhj</a:t>
          </a:r>
          <a:r>
            <a:rPr lang="hu-HU" sz="4100" kern="1200" dirty="0"/>
            <a:t>. mértéke</a:t>
          </a:r>
        </a:p>
      </dsp:txBody>
      <dsp:txXfrm>
        <a:off x="3313159" y="78309"/>
        <a:ext cx="3251225" cy="1232572"/>
      </dsp:txXfrm>
    </dsp:sp>
    <dsp:sp modelId="{D940E6F9-B082-402D-80B2-CCCB35232059}">
      <dsp:nvSpPr>
        <dsp:cNvPr id="0" name=""/>
        <dsp:cNvSpPr/>
      </dsp:nvSpPr>
      <dsp:spPr>
        <a:xfrm>
          <a:off x="3607604" y="1349228"/>
          <a:ext cx="332791" cy="1640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0301"/>
              </a:lnTo>
              <a:lnTo>
                <a:pt x="332791" y="164030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D1B9B4-CBC5-46F9-9AA4-6DD52C120C00}">
      <dsp:nvSpPr>
        <dsp:cNvPr id="0" name=""/>
        <dsp:cNvSpPr/>
      </dsp:nvSpPr>
      <dsp:spPr>
        <a:xfrm>
          <a:off x="3940396" y="1676545"/>
          <a:ext cx="2094826" cy="26259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01600">
            <a:schemeClr val="accent3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szakképzési hozzájárulás alapjának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b="1" kern="1200" dirty="0"/>
            <a:t>1,5%-a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(bruttó kötelezettség)</a:t>
          </a:r>
          <a:endParaRPr lang="hu-HU" sz="2200" b="1" kern="1200" dirty="0"/>
        </a:p>
      </dsp:txBody>
      <dsp:txXfrm>
        <a:off x="4001751" y="1737900"/>
        <a:ext cx="1972116" cy="2503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3B0CD-0D10-47E3-9DEF-E0078620B7DF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DD685-6BB6-4833-A6E4-A6836E5C8A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9405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6DD685-6BB6-4833-A6E4-A6836E5C8AD5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9009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6DD685-6BB6-4833-A6E4-A6836E5C8AD5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7317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258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817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3590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1366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719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6562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0206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00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055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365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1544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479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8963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989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683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748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230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ADD66-5DC8-4B30-B3F6-28BA9FB4609E}" type="datetimeFigureOut">
              <a:rPr lang="hu-HU" smtClean="0"/>
              <a:t>2021. 01. 25.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6696F-3419-4D9B-A604-65BF554E02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60869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CA29C1E6-F80D-42CD-B27B-9D11466D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56978"/>
            <a:ext cx="12192000" cy="1972022"/>
          </a:xfrm>
        </p:spPr>
        <p:txBody>
          <a:bodyPr>
            <a:normAutofit fontScale="90000"/>
          </a:bodyPr>
          <a:lstStyle/>
          <a:p>
            <a:r>
              <a:rPr lang="hu-HU" dirty="0">
                <a:solidFill>
                  <a:srgbClr val="FFC000"/>
                </a:solidFill>
              </a:rPr>
              <a:t>A szakképzési hozzájárulás rendszere </a:t>
            </a:r>
            <a:br>
              <a:rPr lang="hu-HU" dirty="0">
                <a:solidFill>
                  <a:srgbClr val="FFC000"/>
                </a:solidFill>
              </a:rPr>
            </a:br>
            <a:r>
              <a:rPr lang="hu-HU" dirty="0">
                <a:solidFill>
                  <a:srgbClr val="FFC000"/>
                </a:solidFill>
              </a:rPr>
              <a:t>2021-ben</a:t>
            </a:r>
            <a:br>
              <a:rPr lang="hu-HU" dirty="0">
                <a:solidFill>
                  <a:srgbClr val="FFC000"/>
                </a:solidFill>
              </a:rPr>
            </a:br>
            <a:br>
              <a:rPr lang="hu-HU" dirty="0">
                <a:solidFill>
                  <a:srgbClr val="FFC000"/>
                </a:solidFill>
              </a:rPr>
            </a:br>
            <a:br>
              <a:rPr lang="hu-HU" sz="2700" dirty="0">
                <a:solidFill>
                  <a:srgbClr val="FFC000"/>
                </a:solidFill>
              </a:rPr>
            </a:br>
            <a:r>
              <a:rPr lang="hu-HU" sz="2700" dirty="0">
                <a:solidFill>
                  <a:srgbClr val="FFC000"/>
                </a:solidFill>
              </a:rPr>
              <a:t>2021. 01. 21.</a:t>
            </a:r>
          </a:p>
        </p:txBody>
      </p:sp>
      <p:sp>
        <p:nvSpPr>
          <p:cNvPr id="3" name="Cím 3">
            <a:extLst>
              <a:ext uri="{FF2B5EF4-FFF2-40B4-BE49-F238E27FC236}">
                <a16:creationId xmlns:a16="http://schemas.microsoft.com/office/drawing/2014/main" id="{0F53DD39-C9AA-4A54-B587-8E2960CCB496}"/>
              </a:ext>
            </a:extLst>
          </p:cNvPr>
          <p:cNvSpPr txBox="1">
            <a:spLocks/>
          </p:cNvSpPr>
          <p:nvPr/>
        </p:nvSpPr>
        <p:spPr>
          <a:xfrm>
            <a:off x="0" y="4483421"/>
            <a:ext cx="12192000" cy="1729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 cap="all">
                <a:solidFill>
                  <a:schemeClr val="tx1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sz="2800" cap="none" dirty="0">
                <a:solidFill>
                  <a:srgbClr val="92D050"/>
                </a:solidFill>
              </a:rPr>
              <a:t>Ferencz Csaba Zsolt</a:t>
            </a:r>
          </a:p>
          <a:p>
            <a:r>
              <a:rPr lang="hu-HU" sz="2800" cap="none" dirty="0">
                <a:solidFill>
                  <a:srgbClr val="92D050"/>
                </a:solidFill>
              </a:rPr>
              <a:t>duális képzési és nemzetközi koordinátor</a:t>
            </a:r>
          </a:p>
          <a:p>
            <a:r>
              <a:rPr lang="hu-HU" sz="2800" cap="none" dirty="0">
                <a:solidFill>
                  <a:srgbClr val="92D050"/>
                </a:solidFill>
              </a:rPr>
              <a:t>Magyar Kereskedelmi és Iparkamara</a:t>
            </a:r>
          </a:p>
          <a:p>
            <a:endParaRPr lang="hu-HU" sz="2800" cap="non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221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158494F-FA7A-4465-A024-AC4D90D1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/>
              <a:t>A szakképzési hozzájárulás rendszere</a:t>
            </a:r>
            <a:br>
              <a:rPr lang="hu-HU" b="1" dirty="0"/>
            </a:br>
            <a:r>
              <a:rPr lang="hu-HU" b="1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2018667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158494F-FA7A-4465-A024-AC4D90D1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" y="2103437"/>
            <a:ext cx="11939155" cy="1845108"/>
          </a:xfrm>
        </p:spPr>
        <p:txBody>
          <a:bodyPr>
            <a:normAutofit/>
          </a:bodyPr>
          <a:lstStyle/>
          <a:p>
            <a:pPr algn="ctr"/>
            <a:r>
              <a:rPr lang="hu-HU" sz="3100" b="1" dirty="0"/>
              <a:t>Az </a:t>
            </a:r>
            <a:r>
              <a:rPr lang="hu-HU" sz="3100" b="1" dirty="0" err="1"/>
              <a:t>szhj</a:t>
            </a:r>
            <a:r>
              <a:rPr lang="hu-HU" sz="3100" b="1" dirty="0"/>
              <a:t>. kötelezettsé</a:t>
            </a:r>
            <a:r>
              <a:rPr lang="hu-HU" sz="3100" dirty="0"/>
              <a:t>g</a:t>
            </a:r>
            <a:br>
              <a:rPr lang="hu-HU" sz="3100" dirty="0"/>
            </a:br>
            <a:r>
              <a:rPr lang="hu-HU" sz="3100" dirty="0"/>
              <a:t> </a:t>
            </a:r>
            <a:br>
              <a:rPr lang="hu-HU" sz="3100" dirty="0"/>
            </a:br>
            <a:r>
              <a:rPr lang="hu-HU" sz="3600" dirty="0"/>
              <a:t>alanyai</a:t>
            </a:r>
            <a:endParaRPr lang="hu-HU" sz="3600" b="1" dirty="0"/>
          </a:p>
        </p:txBody>
      </p:sp>
    </p:spTree>
    <p:extLst>
      <p:ext uri="{BB962C8B-B14F-4D97-AF65-F5344CB8AC3E}">
        <p14:creationId xmlns:p14="http://schemas.microsoft.com/office/powerpoint/2010/main" val="2072194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070568-FBC8-4A5A-A328-CC42AC26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4622"/>
            <a:ext cx="10353761" cy="1326321"/>
          </a:xfrm>
        </p:spPr>
        <p:txBody>
          <a:bodyPr/>
          <a:lstStyle/>
          <a:p>
            <a:pPr algn="ctr"/>
            <a:r>
              <a:rPr lang="hu-HU" dirty="0"/>
              <a:t>Szakképzési hozzájárulásra kötelezett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533C719-17D6-4FC6-93AA-E28BA554A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5696"/>
            <a:ext cx="10515600" cy="165619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800" dirty="0"/>
              <a:t>a </a:t>
            </a:r>
            <a:r>
              <a:rPr lang="hu-HU" sz="3600" b="1" dirty="0"/>
              <a:t>gazdálkodó szervezet</a:t>
            </a:r>
            <a:r>
              <a:rPr lang="hu-HU" sz="2800" dirty="0"/>
              <a:t>, </a:t>
            </a:r>
          </a:p>
          <a:p>
            <a:pPr marL="0" indent="0" algn="ctr">
              <a:buNone/>
            </a:pPr>
            <a:r>
              <a:rPr lang="hu-HU" sz="2800" dirty="0"/>
              <a:t>ha belföldön székhellyel, telephellyel vagy fiókteleppel rendelkezik vagy üzletvezetésének helye belföld.</a:t>
            </a:r>
          </a:p>
          <a:p>
            <a:pPr algn="ctr"/>
            <a:endParaRPr lang="hu-HU" sz="2800" dirty="0"/>
          </a:p>
        </p:txBody>
      </p:sp>
      <p:sp>
        <p:nvSpPr>
          <p:cNvPr id="4" name="Téglalap: lekerekített 3">
            <a:extLst>
              <a:ext uri="{FF2B5EF4-FFF2-40B4-BE49-F238E27FC236}">
                <a16:creationId xmlns:a16="http://schemas.microsoft.com/office/drawing/2014/main" id="{AAD567B4-FB26-4104-8C28-627DE550C53F}"/>
              </a:ext>
            </a:extLst>
          </p:cNvPr>
          <p:cNvSpPr/>
          <p:nvPr/>
        </p:nvSpPr>
        <p:spPr>
          <a:xfrm>
            <a:off x="914400" y="1950463"/>
            <a:ext cx="3426781" cy="1656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2020. dec. 31-ig: </a:t>
            </a:r>
          </a:p>
          <a:p>
            <a:pPr algn="ctr"/>
            <a:r>
              <a:rPr lang="hu-HU" sz="2400" dirty="0" err="1"/>
              <a:t>Szht</a:t>
            </a:r>
            <a:r>
              <a:rPr lang="hu-HU" sz="2400" dirty="0"/>
              <a:t>.</a:t>
            </a:r>
          </a:p>
          <a:p>
            <a:pPr algn="ctr"/>
            <a:r>
              <a:rPr lang="hu-HU" sz="2400" dirty="0"/>
              <a:t>  még taxatív felsorolás</a:t>
            </a:r>
          </a:p>
        </p:txBody>
      </p:sp>
      <p:sp>
        <p:nvSpPr>
          <p:cNvPr id="6" name="Téglalap: lekerekített 5">
            <a:extLst>
              <a:ext uri="{FF2B5EF4-FFF2-40B4-BE49-F238E27FC236}">
                <a16:creationId xmlns:a16="http://schemas.microsoft.com/office/drawing/2014/main" id="{16027845-1E29-4EA0-A36F-44A480617539}"/>
              </a:ext>
            </a:extLst>
          </p:cNvPr>
          <p:cNvSpPr/>
          <p:nvPr/>
        </p:nvSpPr>
        <p:spPr>
          <a:xfrm>
            <a:off x="7556377" y="1950463"/>
            <a:ext cx="3426781" cy="1656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2021. jan. 1-től: </a:t>
            </a:r>
          </a:p>
          <a:p>
            <a:pPr algn="ctr"/>
            <a:r>
              <a:rPr lang="hu-HU" sz="2400" dirty="0"/>
              <a:t>új szabályozás: gyűjtőfogalom  használata</a:t>
            </a:r>
          </a:p>
        </p:txBody>
      </p:sp>
      <p:sp>
        <p:nvSpPr>
          <p:cNvPr id="7" name="Nyíl: jobbra mutató 6">
            <a:extLst>
              <a:ext uri="{FF2B5EF4-FFF2-40B4-BE49-F238E27FC236}">
                <a16:creationId xmlns:a16="http://schemas.microsoft.com/office/drawing/2014/main" id="{6BC49726-650C-4B12-ACFC-12A00AC1B693}"/>
              </a:ext>
            </a:extLst>
          </p:cNvPr>
          <p:cNvSpPr/>
          <p:nvPr/>
        </p:nvSpPr>
        <p:spPr>
          <a:xfrm>
            <a:off x="4735127" y="2679668"/>
            <a:ext cx="2427304" cy="32206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Nyíl: jobbra mutató 4">
            <a:extLst>
              <a:ext uri="{FF2B5EF4-FFF2-40B4-BE49-F238E27FC236}">
                <a16:creationId xmlns:a16="http://schemas.microsoft.com/office/drawing/2014/main" id="{A78AF323-D55F-4009-9C29-8343442C4211}"/>
              </a:ext>
            </a:extLst>
          </p:cNvPr>
          <p:cNvSpPr/>
          <p:nvPr/>
        </p:nvSpPr>
        <p:spPr>
          <a:xfrm rot="8162790">
            <a:off x="6840136" y="3808786"/>
            <a:ext cx="762611" cy="32206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9876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F40105-D44A-460B-A9B9-26DC85EE1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308810"/>
            <a:ext cx="10353761" cy="1326321"/>
          </a:xfrm>
        </p:spPr>
        <p:txBody>
          <a:bodyPr/>
          <a:lstStyle/>
          <a:p>
            <a:pPr algn="ctr"/>
            <a:r>
              <a:rPr lang="hu-HU" dirty="0"/>
              <a:t>Gazdálkodó szervezet </a:t>
            </a:r>
            <a:br>
              <a:rPr lang="hu-HU" dirty="0"/>
            </a:br>
            <a:r>
              <a:rPr lang="hu-HU" dirty="0"/>
              <a:t>– tágabb értelmezés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C21F603-7477-4AAE-9549-B2AE1C85E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894"/>
            <a:ext cx="11170920" cy="53588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A </a:t>
            </a:r>
            <a:r>
              <a:rPr lang="hu-HU" sz="2400" b="1" dirty="0">
                <a:solidFill>
                  <a:srgbClr val="FFC000"/>
                </a:solidFill>
              </a:rPr>
              <a:t>polgári perrendtartásról </a:t>
            </a:r>
            <a:r>
              <a:rPr lang="hu-HU" sz="2400" dirty="0"/>
              <a:t>szóló 2016. évi CXXX. törvény 7 §. (1) bekezdés 6. pontja alapján felsorolt szervezet</a:t>
            </a:r>
          </a:p>
          <a:p>
            <a:pPr marL="0" indent="0">
              <a:buNone/>
            </a:pPr>
            <a:r>
              <a:rPr lang="hu-HU" sz="2400" b="1" dirty="0">
                <a:solidFill>
                  <a:srgbClr val="FFC000"/>
                </a:solidFill>
              </a:rPr>
              <a:t>Figyelem!</a:t>
            </a:r>
          </a:p>
          <a:p>
            <a:r>
              <a:rPr lang="hu-HU" sz="2400" dirty="0"/>
              <a:t>„ (…) gazdálkodó tevékenységével összefüggő polgári jogi kapcsolataiban az állam, a </a:t>
            </a:r>
            <a:r>
              <a:rPr lang="hu-HU" sz="2400" b="1" dirty="0">
                <a:solidFill>
                  <a:srgbClr val="FFC000"/>
                </a:solidFill>
              </a:rPr>
              <a:t>helyi önkormányzat</a:t>
            </a:r>
            <a:r>
              <a:rPr lang="hu-HU" sz="2400" dirty="0"/>
              <a:t>, </a:t>
            </a:r>
            <a:r>
              <a:rPr lang="hu-HU" sz="2400" b="1" dirty="0">
                <a:solidFill>
                  <a:srgbClr val="FFC000"/>
                </a:solidFill>
              </a:rPr>
              <a:t>a költségvetési szerv, </a:t>
            </a:r>
            <a:r>
              <a:rPr lang="hu-HU" sz="2400" dirty="0"/>
              <a:t>jogszabály alapján a költségvetési szervek gazdálkodására vonatkozó szabályokat alkalmazó egyéb jogi személy, az </a:t>
            </a:r>
            <a:r>
              <a:rPr lang="hu-HU" sz="2400" b="1" dirty="0">
                <a:solidFill>
                  <a:srgbClr val="FFC000"/>
                </a:solidFill>
              </a:rPr>
              <a:t>egyesület</a:t>
            </a:r>
            <a:r>
              <a:rPr lang="hu-HU" sz="2400" dirty="0"/>
              <a:t>, a </a:t>
            </a:r>
            <a:r>
              <a:rPr lang="hu-HU" sz="2400" b="1" dirty="0">
                <a:solidFill>
                  <a:srgbClr val="FFC000"/>
                </a:solidFill>
              </a:rPr>
              <a:t>köztestület</a:t>
            </a:r>
            <a:r>
              <a:rPr lang="hu-HU" sz="2400" dirty="0"/>
              <a:t>, valamint az </a:t>
            </a:r>
            <a:r>
              <a:rPr lang="hu-HU" sz="2400" b="1" dirty="0">
                <a:solidFill>
                  <a:srgbClr val="FFC000"/>
                </a:solidFill>
              </a:rPr>
              <a:t>alapítvány</a:t>
            </a:r>
            <a:r>
              <a:rPr lang="hu-HU" sz="2400" dirty="0"/>
              <a:t> (..)”</a:t>
            </a:r>
          </a:p>
          <a:p>
            <a:endParaRPr lang="hu-HU" dirty="0"/>
          </a:p>
          <a:p>
            <a:pPr marL="0" indent="0" algn="ctr">
              <a:buNone/>
            </a:pPr>
            <a:r>
              <a:rPr lang="hu-HU" sz="3200" b="1" dirty="0">
                <a:solidFill>
                  <a:srgbClr val="FFC000"/>
                </a:solidFill>
              </a:rPr>
              <a:t>korábban egyéb szervezet </a:t>
            </a:r>
          </a:p>
        </p:txBody>
      </p:sp>
      <p:sp>
        <p:nvSpPr>
          <p:cNvPr id="5" name="Nyíl: lefelé mutató 4">
            <a:extLst>
              <a:ext uri="{FF2B5EF4-FFF2-40B4-BE49-F238E27FC236}">
                <a16:creationId xmlns:a16="http://schemas.microsoft.com/office/drawing/2014/main" id="{1F8E8909-78AC-4611-ABCD-51C1CC86FB8E}"/>
              </a:ext>
            </a:extLst>
          </p:cNvPr>
          <p:cNvSpPr/>
          <p:nvPr/>
        </p:nvSpPr>
        <p:spPr>
          <a:xfrm>
            <a:off x="6423660" y="5341631"/>
            <a:ext cx="302003" cy="5369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8842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C666744-83CF-4F42-A019-B50CB9958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3" y="310743"/>
            <a:ext cx="10353761" cy="1326321"/>
          </a:xfrm>
        </p:spPr>
        <p:txBody>
          <a:bodyPr>
            <a:normAutofit/>
          </a:bodyPr>
          <a:lstStyle/>
          <a:p>
            <a:pPr algn="ctr"/>
            <a:r>
              <a:rPr lang="hu-HU" dirty="0"/>
              <a:t>Nem terheli </a:t>
            </a:r>
            <a:r>
              <a:rPr lang="hu-HU" dirty="0" err="1"/>
              <a:t>szHJ</a:t>
            </a:r>
            <a:r>
              <a:rPr lang="hu-HU" dirty="0"/>
              <a:t>-fizetési kötelezettség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1C12A3-A225-4F98-8851-058A5AE1F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873" y="2621787"/>
            <a:ext cx="10515600" cy="3925470"/>
          </a:xfrm>
        </p:spPr>
        <p:txBody>
          <a:bodyPr>
            <a:normAutofit fontScale="85000" lnSpcReduction="20000"/>
          </a:bodyPr>
          <a:lstStyle/>
          <a:p>
            <a:pPr marL="446088" indent="0">
              <a:buNone/>
            </a:pPr>
            <a:r>
              <a:rPr lang="hu-HU" sz="2900" dirty="0"/>
              <a:t>a) a költségvetési szervet,</a:t>
            </a:r>
          </a:p>
          <a:p>
            <a:pPr marL="446088" indent="0">
              <a:buNone/>
            </a:pPr>
            <a:r>
              <a:rPr lang="hu-HU" sz="2900" dirty="0"/>
              <a:t>b) a civil szervezetet,</a:t>
            </a:r>
          </a:p>
          <a:p>
            <a:pPr marL="446088" indent="0">
              <a:buNone/>
            </a:pPr>
            <a:r>
              <a:rPr lang="hu-HU" sz="2900" dirty="0"/>
              <a:t>c) az egyházi jogi személyt, a vallási egyesületet,</a:t>
            </a:r>
          </a:p>
          <a:p>
            <a:pPr marL="446088" indent="0">
              <a:buNone/>
            </a:pPr>
            <a:r>
              <a:rPr lang="hu-HU" sz="2900" dirty="0"/>
              <a:t>d) a lakásszövetkezetet, a szociális szövetkezetet, az iskolaszövetkezetet és a közérdekű nyugdíjas szövetkezetet,</a:t>
            </a:r>
          </a:p>
          <a:p>
            <a:pPr marL="446088" indent="0">
              <a:buNone/>
            </a:pPr>
            <a:r>
              <a:rPr lang="hu-HU" sz="2900" dirty="0"/>
              <a:t>e) a víziközmű-társulatot,</a:t>
            </a:r>
          </a:p>
          <a:p>
            <a:pPr marL="446088" indent="0">
              <a:buNone/>
            </a:pPr>
            <a:r>
              <a:rPr lang="hu-HU" sz="2900" dirty="0"/>
              <a:t>f) a büntetés-végrehajtásnál a fogvatartottak kötelező foglalkoztatására létrehozott gazdálkodó szervezetet</a:t>
            </a:r>
          </a:p>
          <a:p>
            <a:endParaRPr lang="hu-HU" sz="2600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05DE5BD8-4EFB-4DF5-B1A3-2D9C40914E65}"/>
              </a:ext>
            </a:extLst>
          </p:cNvPr>
          <p:cNvSpPr txBox="1"/>
          <p:nvPr/>
        </p:nvSpPr>
        <p:spPr>
          <a:xfrm>
            <a:off x="387706" y="1743761"/>
            <a:ext cx="111893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hu-HU" sz="2400" b="1" dirty="0">
                <a:solidFill>
                  <a:srgbClr val="FFC000"/>
                </a:solidFill>
              </a:rPr>
              <a:t>Automatikusan visszaigénylő pozíció szakirányú oktatásban történő részvétel esetén</a:t>
            </a:r>
          </a:p>
        </p:txBody>
      </p:sp>
    </p:spTree>
    <p:extLst>
      <p:ext uri="{BB962C8B-B14F-4D97-AF65-F5344CB8AC3E}">
        <p14:creationId xmlns:p14="http://schemas.microsoft.com/office/powerpoint/2010/main" val="2548717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C666744-83CF-4F42-A019-B50CB9958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44905"/>
            <a:ext cx="12192001" cy="1326321"/>
          </a:xfrm>
        </p:spPr>
        <p:txBody>
          <a:bodyPr>
            <a:normAutofit/>
          </a:bodyPr>
          <a:lstStyle/>
          <a:p>
            <a:pPr algn="ctr"/>
            <a:r>
              <a:rPr lang="hu-HU" dirty="0"/>
              <a:t>részben terheli </a:t>
            </a:r>
            <a:r>
              <a:rPr lang="hu-HU" dirty="0" err="1"/>
              <a:t>szHJ</a:t>
            </a:r>
            <a:r>
              <a:rPr lang="hu-HU" dirty="0"/>
              <a:t>-fizetési kötelezettség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1C12A3-A225-4F98-8851-058A5AE1F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az </a:t>
            </a:r>
            <a:r>
              <a:rPr lang="hu-HU" b="1" dirty="0"/>
              <a:t>egészségügyi szolgáltatót</a:t>
            </a:r>
            <a:r>
              <a:rPr lang="hu-HU" dirty="0"/>
              <a:t>, </a:t>
            </a:r>
            <a:r>
              <a:rPr lang="hu-HU" b="1" dirty="0">
                <a:solidFill>
                  <a:srgbClr val="FFC000"/>
                </a:solidFill>
              </a:rPr>
              <a:t>ha</a:t>
            </a:r>
          </a:p>
          <a:p>
            <a:pPr lvl="1"/>
            <a:r>
              <a:rPr lang="hu-HU" dirty="0"/>
              <a:t> az egészségbiztosítási szervvel szerződést kötött és</a:t>
            </a:r>
          </a:p>
          <a:p>
            <a:pPr lvl="1"/>
            <a:r>
              <a:rPr lang="hu-HU" dirty="0"/>
              <a:t>nem költségvetési szervként működik,</a:t>
            </a:r>
          </a:p>
          <a:p>
            <a:r>
              <a:rPr lang="hu-HU" dirty="0"/>
              <a:t>az </a:t>
            </a:r>
            <a:r>
              <a:rPr lang="hu-HU" b="1" dirty="0"/>
              <a:t>egyéni vállalkozót </a:t>
            </a:r>
          </a:p>
          <a:p>
            <a:pPr lvl="1"/>
            <a:r>
              <a:rPr lang="hu-HU" dirty="0"/>
              <a:t>a saját magát terhelő szociális hozzájárulási adó alapja után, </a:t>
            </a:r>
          </a:p>
          <a:p>
            <a:pPr lvl="1"/>
            <a:r>
              <a:rPr lang="hu-HU" b="1" dirty="0">
                <a:solidFill>
                  <a:srgbClr val="FFC000"/>
                </a:solidFill>
              </a:rPr>
              <a:t>de</a:t>
            </a:r>
            <a:r>
              <a:rPr lang="hu-HU" dirty="0">
                <a:solidFill>
                  <a:srgbClr val="FFC000"/>
                </a:solidFill>
              </a:rPr>
              <a:t> </a:t>
            </a:r>
            <a:r>
              <a:rPr lang="hu-HU" dirty="0"/>
              <a:t>a vállalkozásban foglalkoztatottak után a vállalkozót terhelő szociális hozzájárulási adó alap a szakképzési hozzájárulás alapjaként is számba veendő </a:t>
            </a:r>
          </a:p>
          <a:p>
            <a:r>
              <a:rPr lang="hu-HU" dirty="0"/>
              <a:t>egyéni cég, végrehajtó iroda, szabadalmi ügyvivő iroda, ügyvédi iroda vagy közjegyzői iroda tevékenységében </a:t>
            </a:r>
          </a:p>
          <a:p>
            <a:pPr lvl="1"/>
            <a:r>
              <a:rPr lang="hu-HU" b="1" dirty="0"/>
              <a:t>személyesen közreműködő tagot </a:t>
            </a:r>
            <a:r>
              <a:rPr lang="hu-HU" dirty="0"/>
              <a:t>a szociális hozzájárulási adó alapja után; </a:t>
            </a:r>
          </a:p>
          <a:p>
            <a:pPr lvl="1"/>
            <a:r>
              <a:rPr lang="hu-HU" b="1" dirty="0">
                <a:solidFill>
                  <a:srgbClr val="FFC000"/>
                </a:solidFill>
              </a:rPr>
              <a:t>de </a:t>
            </a:r>
            <a:r>
              <a:rPr lang="hu-HU" dirty="0"/>
              <a:t>az alkalmazottak tekintetében a szakképzési hozzájárulást meg kell fizetni. </a:t>
            </a:r>
          </a:p>
          <a:p>
            <a:r>
              <a:rPr lang="hu-HU" dirty="0"/>
              <a:t>a </a:t>
            </a:r>
            <a:r>
              <a:rPr lang="hu-HU" b="1" dirty="0"/>
              <a:t>közhasznú nonprofit gazdasági társaságot </a:t>
            </a:r>
            <a:r>
              <a:rPr lang="hu-HU" b="1" dirty="0">
                <a:solidFill>
                  <a:srgbClr val="FFC000"/>
                </a:solidFill>
              </a:rPr>
              <a:t>a kedvezményezett tevékenységével összefüggésben</a:t>
            </a:r>
            <a:r>
              <a:rPr lang="hu-HU" dirty="0">
                <a:solidFill>
                  <a:srgbClr val="FFC000"/>
                </a:solidFill>
              </a:rPr>
              <a:t> </a:t>
            </a:r>
            <a:r>
              <a:rPr lang="hu-HU" dirty="0"/>
              <a:t>az őt terhelő szociális hozzájárulási adó alapja után illeti meg a szakképzési hozzájárulás alóli mentesség.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99729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6410C7E-9EF7-4B54-B6A2-42141633E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403639"/>
            <a:ext cx="10353761" cy="1326321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Külön törvény szerinti mentesülés a szakképzési hozzájárulás alól </a:t>
            </a:r>
            <a:br>
              <a:rPr lang="hu-HU" dirty="0"/>
            </a:br>
            <a:r>
              <a:rPr lang="hu-HU" b="1" dirty="0">
                <a:solidFill>
                  <a:srgbClr val="FFC000"/>
                </a:solidFill>
              </a:rPr>
              <a:t>KIVA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6AAF7B4-BCF1-4453-9BD6-FD1AE086A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23875"/>
            <a:ext cx="10353762" cy="3695136"/>
          </a:xfrm>
        </p:spPr>
        <p:txBody>
          <a:bodyPr>
            <a:noAutofit/>
          </a:bodyPr>
          <a:lstStyle/>
          <a:p>
            <a:pPr algn="just"/>
            <a:r>
              <a:rPr lang="hu-HU" sz="2800" dirty="0"/>
              <a:t>A kisvállalati adó alanya </a:t>
            </a:r>
          </a:p>
          <a:p>
            <a:pPr marL="541338" indent="0" algn="ctr">
              <a:buNone/>
            </a:pPr>
            <a:r>
              <a:rPr lang="hu-HU" sz="2800" b="1" dirty="0">
                <a:solidFill>
                  <a:srgbClr val="FFC000"/>
                </a:solidFill>
              </a:rPr>
              <a:t>mentesül az </a:t>
            </a:r>
            <a:r>
              <a:rPr lang="hu-HU" sz="2800" b="1" dirty="0" err="1">
                <a:solidFill>
                  <a:srgbClr val="FFC000"/>
                </a:solidFill>
              </a:rPr>
              <a:t>szhj</a:t>
            </a:r>
            <a:r>
              <a:rPr lang="hu-HU" sz="2800" b="1" dirty="0">
                <a:solidFill>
                  <a:srgbClr val="FFC000"/>
                </a:solidFill>
              </a:rPr>
              <a:t>. bevallása és megfizetése alól</a:t>
            </a:r>
            <a:r>
              <a:rPr lang="hu-HU" sz="2800" dirty="0">
                <a:solidFill>
                  <a:srgbClr val="FFC000"/>
                </a:solidFill>
              </a:rPr>
              <a:t>.</a:t>
            </a:r>
          </a:p>
          <a:p>
            <a:pPr algn="just"/>
            <a:endParaRPr lang="hu-HU" dirty="0"/>
          </a:p>
          <a:p>
            <a:pPr algn="just"/>
            <a:r>
              <a:rPr lang="hu-HU" sz="2800" dirty="0"/>
              <a:t>Amennyiben mégis folytat gyakorlati képzést: </a:t>
            </a:r>
          </a:p>
          <a:p>
            <a:pPr marL="0" indent="0" algn="ctr">
              <a:buNone/>
            </a:pPr>
            <a:r>
              <a:rPr lang="hu-HU" sz="2800" b="1" dirty="0">
                <a:solidFill>
                  <a:srgbClr val="FFC000"/>
                </a:solidFill>
              </a:rPr>
              <a:t>normatívát nem számolhat el, nem igényelhet vissza</a:t>
            </a:r>
          </a:p>
        </p:txBody>
      </p:sp>
    </p:spTree>
    <p:extLst>
      <p:ext uri="{BB962C8B-B14F-4D97-AF65-F5344CB8AC3E}">
        <p14:creationId xmlns:p14="http://schemas.microsoft.com/office/powerpoint/2010/main" val="3851960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6410C7E-9EF7-4B54-B6A2-42141633E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403639"/>
            <a:ext cx="10353761" cy="1326321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Külön törvény szerinti mentesülés a szakképzési hozzájárulás alól</a:t>
            </a:r>
            <a:br>
              <a:rPr lang="hu-HU" dirty="0"/>
            </a:br>
            <a:r>
              <a:rPr lang="hu-HU" b="1" dirty="0">
                <a:solidFill>
                  <a:srgbClr val="FFC000"/>
                </a:solidFill>
              </a:rPr>
              <a:t>KATA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6AAF7B4-BCF1-4453-9BD6-FD1AE086A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6" y="1915590"/>
            <a:ext cx="10353762" cy="3695136"/>
          </a:xfrm>
        </p:spPr>
        <p:txBody>
          <a:bodyPr>
            <a:noAutofit/>
          </a:bodyPr>
          <a:lstStyle/>
          <a:p>
            <a:pPr algn="just"/>
            <a:r>
              <a:rPr lang="hu-HU" sz="2400" dirty="0"/>
              <a:t>A kisadózó vállalkozás mentesülése: </a:t>
            </a:r>
            <a:r>
              <a:rPr lang="hu-HU" sz="2400" b="1" dirty="0">
                <a:solidFill>
                  <a:srgbClr val="FFC000"/>
                </a:solidFill>
              </a:rPr>
              <a:t>kizárólag a kisadózó tagjai</a:t>
            </a:r>
            <a:endParaRPr lang="hu-HU" sz="2400" dirty="0">
              <a:solidFill>
                <a:srgbClr val="FFC000"/>
              </a:solidFill>
            </a:endParaRPr>
          </a:p>
          <a:p>
            <a:pPr algn="just"/>
            <a:r>
              <a:rPr lang="hu-HU" sz="2400" dirty="0"/>
              <a:t>Nem mentesül: a </a:t>
            </a:r>
            <a:r>
              <a:rPr lang="hu-HU" sz="2400" b="1" dirty="0">
                <a:solidFill>
                  <a:srgbClr val="FFC000"/>
                </a:solidFill>
              </a:rPr>
              <a:t>kisadózónak nem minősülő személyek</a:t>
            </a:r>
          </a:p>
          <a:p>
            <a:pPr marL="2598738" lvl="1" algn="just"/>
            <a:r>
              <a:rPr lang="hu-HU" sz="2400" dirty="0"/>
              <a:t>foglalkoztatásával összefüggésben,</a:t>
            </a:r>
          </a:p>
          <a:p>
            <a:pPr marL="2598738" lvl="1" algn="just"/>
            <a:r>
              <a:rPr lang="hu-HU" sz="2400" dirty="0"/>
              <a:t>részére juttatott jövedelmek</a:t>
            </a:r>
          </a:p>
          <a:p>
            <a:pPr marL="0" indent="0" algn="just">
              <a:buNone/>
            </a:pPr>
            <a:r>
              <a:rPr lang="hu-HU" sz="2400" dirty="0"/>
              <a:t>után teljesítendő adókötelezettségek tekintetében</a:t>
            </a:r>
          </a:p>
          <a:p>
            <a:pPr algn="just"/>
            <a:r>
              <a:rPr lang="hu-HU" sz="2400" dirty="0"/>
              <a:t>A </a:t>
            </a:r>
            <a:r>
              <a:rPr lang="hu-HU" sz="2400" b="1" dirty="0"/>
              <a:t>kisadózónak nem minősülő foglalkoztatottak: </a:t>
            </a:r>
          </a:p>
          <a:p>
            <a:pPr marL="1876425" indent="0" algn="just">
              <a:buNone/>
            </a:pPr>
            <a:r>
              <a:rPr lang="hu-HU" sz="2400" b="1" dirty="0">
                <a:solidFill>
                  <a:srgbClr val="FFC000"/>
                </a:solidFill>
              </a:rPr>
              <a:t>általános szabályok szerint kell teljesíteni</a:t>
            </a:r>
          </a:p>
        </p:txBody>
      </p:sp>
    </p:spTree>
    <p:extLst>
      <p:ext uri="{BB962C8B-B14F-4D97-AF65-F5344CB8AC3E}">
        <p14:creationId xmlns:p14="http://schemas.microsoft.com/office/powerpoint/2010/main" val="834306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32223C-84D9-48C0-9B05-1C82467F4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150975"/>
            <a:ext cx="10353761" cy="1326321"/>
          </a:xfrm>
        </p:spPr>
        <p:txBody>
          <a:bodyPr/>
          <a:lstStyle/>
          <a:p>
            <a:pPr algn="ctr"/>
            <a:r>
              <a:rPr lang="hu-HU" dirty="0"/>
              <a:t>Az SZHJ. teljesítése</a:t>
            </a:r>
          </a:p>
        </p:txBody>
      </p:sp>
      <p:sp>
        <p:nvSpPr>
          <p:cNvPr id="4" name="Téglalap: lekerekített 3">
            <a:extLst>
              <a:ext uri="{FF2B5EF4-FFF2-40B4-BE49-F238E27FC236}">
                <a16:creationId xmlns:a16="http://schemas.microsoft.com/office/drawing/2014/main" id="{C8A4E777-1E1C-4959-98DB-30516A809F64}"/>
              </a:ext>
            </a:extLst>
          </p:cNvPr>
          <p:cNvSpPr/>
          <p:nvPr/>
        </p:nvSpPr>
        <p:spPr>
          <a:xfrm>
            <a:off x="625642" y="2752385"/>
            <a:ext cx="3457075" cy="20092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>
                <a:solidFill>
                  <a:schemeClr val="tx1"/>
                </a:solidFill>
              </a:rPr>
              <a:t>a NAV által vezetett számlára történő befizetés</a:t>
            </a:r>
            <a:endParaRPr lang="hu-HU" sz="2800" dirty="0"/>
          </a:p>
        </p:txBody>
      </p:sp>
      <p:sp>
        <p:nvSpPr>
          <p:cNvPr id="6" name="Téglalap: lekerekített 5">
            <a:extLst>
              <a:ext uri="{FF2B5EF4-FFF2-40B4-BE49-F238E27FC236}">
                <a16:creationId xmlns:a16="http://schemas.microsoft.com/office/drawing/2014/main" id="{0E8317FB-A4AF-4E2B-9E0E-5BE5A5DE0C29}"/>
              </a:ext>
            </a:extLst>
          </p:cNvPr>
          <p:cNvSpPr/>
          <p:nvPr/>
        </p:nvSpPr>
        <p:spPr>
          <a:xfrm>
            <a:off x="6436895" y="2120727"/>
            <a:ext cx="5233736" cy="3272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800" dirty="0">
                <a:solidFill>
                  <a:schemeClr val="tx1"/>
                </a:solidFill>
              </a:rPr>
              <a:t>a képzésben történő részvétel</a:t>
            </a:r>
          </a:p>
          <a:p>
            <a:pPr marL="914400" lvl="1" indent="-4572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hu-HU" sz="2800" dirty="0">
                <a:solidFill>
                  <a:schemeClr val="tx1"/>
                </a:solidFill>
              </a:rPr>
              <a:t>szakképzési munkaszerződéssel</a:t>
            </a:r>
          </a:p>
          <a:p>
            <a:pPr marL="914400" lvl="1" indent="-4572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hu-HU" sz="2800" dirty="0">
                <a:solidFill>
                  <a:schemeClr val="tx1"/>
                </a:solidFill>
              </a:rPr>
              <a:t>tanulószerződéssel</a:t>
            </a:r>
          </a:p>
          <a:p>
            <a:pPr marL="914400" lvl="1" indent="-4572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hu-HU" sz="2800" dirty="0">
                <a:solidFill>
                  <a:schemeClr val="tx1"/>
                </a:solidFill>
              </a:rPr>
              <a:t>hallgatói munkaszerződéssel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6115D5EE-F4C0-4595-9115-D255BFFE22F7}"/>
              </a:ext>
            </a:extLst>
          </p:cNvPr>
          <p:cNvSpPr txBox="1"/>
          <p:nvPr/>
        </p:nvSpPr>
        <p:spPr>
          <a:xfrm>
            <a:off x="4273216" y="3464633"/>
            <a:ext cx="19731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ÉS/VAGY</a:t>
            </a:r>
          </a:p>
        </p:txBody>
      </p:sp>
    </p:spTree>
    <p:extLst>
      <p:ext uri="{BB962C8B-B14F-4D97-AF65-F5344CB8AC3E}">
        <p14:creationId xmlns:p14="http://schemas.microsoft.com/office/powerpoint/2010/main" val="2740199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5B8E2EE-5C17-481C-A1A3-EE57409379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6608021"/>
              </p:ext>
            </p:extLst>
          </p:nvPr>
        </p:nvGraphicFramePr>
        <p:xfrm>
          <a:off x="4882393" y="1520898"/>
          <a:ext cx="6604378" cy="43424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églalap: lekerekített 1">
            <a:extLst>
              <a:ext uri="{FF2B5EF4-FFF2-40B4-BE49-F238E27FC236}">
                <a16:creationId xmlns:a16="http://schemas.microsoft.com/office/drawing/2014/main" id="{C3ADE216-E343-494C-A529-BF1B36A7FE0D}"/>
              </a:ext>
            </a:extLst>
          </p:cNvPr>
          <p:cNvSpPr/>
          <p:nvPr/>
        </p:nvSpPr>
        <p:spPr>
          <a:xfrm>
            <a:off x="1070811" y="2261937"/>
            <a:ext cx="2646947" cy="11670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600" dirty="0"/>
              <a:t>SZOCHO</a:t>
            </a:r>
          </a:p>
        </p:txBody>
      </p:sp>
      <p:sp>
        <p:nvSpPr>
          <p:cNvPr id="7" name="Téglalap: lekerekített 6">
            <a:extLst>
              <a:ext uri="{FF2B5EF4-FFF2-40B4-BE49-F238E27FC236}">
                <a16:creationId xmlns:a16="http://schemas.microsoft.com/office/drawing/2014/main" id="{2A79700C-B326-47DE-9275-4CAE4D8962EB}"/>
              </a:ext>
            </a:extLst>
          </p:cNvPr>
          <p:cNvSpPr/>
          <p:nvPr/>
        </p:nvSpPr>
        <p:spPr>
          <a:xfrm>
            <a:off x="1070810" y="4463716"/>
            <a:ext cx="2646947" cy="11670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600" dirty="0"/>
              <a:t>SZHJ</a:t>
            </a:r>
          </a:p>
        </p:txBody>
      </p:sp>
      <p:sp>
        <p:nvSpPr>
          <p:cNvPr id="8" name="Cím 1">
            <a:extLst>
              <a:ext uri="{FF2B5EF4-FFF2-40B4-BE49-F238E27FC236}">
                <a16:creationId xmlns:a16="http://schemas.microsoft.com/office/drawing/2014/main" id="{B4903259-B22C-4EF2-9AB7-DB8B604A8F6E}"/>
              </a:ext>
            </a:extLst>
          </p:cNvPr>
          <p:cNvSpPr txBox="1">
            <a:spLocks/>
          </p:cNvSpPr>
          <p:nvPr/>
        </p:nvSpPr>
        <p:spPr>
          <a:xfrm>
            <a:off x="919119" y="564060"/>
            <a:ext cx="10353761" cy="13263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 cap="all">
                <a:solidFill>
                  <a:schemeClr val="tx1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Az SZHJ. alapja és mértéke</a:t>
            </a:r>
          </a:p>
        </p:txBody>
      </p:sp>
      <p:sp>
        <p:nvSpPr>
          <p:cNvPr id="9" name="Szorzás jele 8">
            <a:extLst>
              <a:ext uri="{FF2B5EF4-FFF2-40B4-BE49-F238E27FC236}">
                <a16:creationId xmlns:a16="http://schemas.microsoft.com/office/drawing/2014/main" id="{87F0D0D8-08BE-4CD8-AC51-1D65F94DB865}"/>
              </a:ext>
            </a:extLst>
          </p:cNvPr>
          <p:cNvSpPr/>
          <p:nvPr/>
        </p:nvSpPr>
        <p:spPr>
          <a:xfrm>
            <a:off x="1340308" y="1480595"/>
            <a:ext cx="1973178" cy="2729745"/>
          </a:xfrm>
          <a:prstGeom prst="mathMultiply">
            <a:avLst>
              <a:gd name="adj1" fmla="val 2179"/>
            </a:avLst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Nyíl: lefelé mutató 9">
            <a:extLst>
              <a:ext uri="{FF2B5EF4-FFF2-40B4-BE49-F238E27FC236}">
                <a16:creationId xmlns:a16="http://schemas.microsoft.com/office/drawing/2014/main" id="{91167A95-9AF1-404D-9928-A2657DF1D1E6}"/>
              </a:ext>
            </a:extLst>
          </p:cNvPr>
          <p:cNvSpPr/>
          <p:nvPr/>
        </p:nvSpPr>
        <p:spPr>
          <a:xfrm>
            <a:off x="2228242" y="3583139"/>
            <a:ext cx="332082" cy="675327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Szorzás jele 11">
            <a:extLst>
              <a:ext uri="{FF2B5EF4-FFF2-40B4-BE49-F238E27FC236}">
                <a16:creationId xmlns:a16="http://schemas.microsoft.com/office/drawing/2014/main" id="{8F2ADD6E-6CC1-4DEA-A07F-FAD3A0773612}"/>
              </a:ext>
            </a:extLst>
          </p:cNvPr>
          <p:cNvSpPr/>
          <p:nvPr/>
        </p:nvSpPr>
        <p:spPr>
          <a:xfrm>
            <a:off x="1369173" y="3682374"/>
            <a:ext cx="1973178" cy="2729745"/>
          </a:xfrm>
          <a:prstGeom prst="mathMultiply">
            <a:avLst>
              <a:gd name="adj1" fmla="val 2179"/>
            </a:avLst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843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CA29C1E6-F80D-42CD-B27B-9D11466D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0445" y="2409855"/>
            <a:ext cx="4391110" cy="1400530"/>
          </a:xfrm>
        </p:spPr>
        <p:txBody>
          <a:bodyPr/>
          <a:lstStyle/>
          <a:p>
            <a:r>
              <a:rPr lang="hu-HU" dirty="0">
                <a:solidFill>
                  <a:srgbClr val="FFC000"/>
                </a:solidFill>
              </a:rPr>
              <a:t>Megéri? </a:t>
            </a:r>
          </a:p>
        </p:txBody>
      </p:sp>
    </p:spTree>
    <p:extLst>
      <p:ext uri="{BB962C8B-B14F-4D97-AF65-F5344CB8AC3E}">
        <p14:creationId xmlns:p14="http://schemas.microsoft.com/office/powerpoint/2010/main" val="975612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A485B8-30F3-4A9B-A5CE-CD64BA2D6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/>
              <a:t>A képzéssel kapcsolatosan igénybe vehető adókedvezmény </a:t>
            </a:r>
            <a:br>
              <a:rPr lang="hu-HU" dirty="0"/>
            </a:br>
            <a:br>
              <a:rPr lang="hu-HU" dirty="0"/>
            </a:br>
            <a:r>
              <a:rPr lang="hu-HU" dirty="0">
                <a:solidFill>
                  <a:srgbClr val="FFC000"/>
                </a:solidFill>
              </a:rPr>
              <a:t>tanulószerződéses képzés 2020-ban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E18D70-0533-42DA-9D16-E234D91BC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817959"/>
            <a:ext cx="10353762" cy="36951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3200" b="1" dirty="0">
                <a:solidFill>
                  <a:srgbClr val="FFC000"/>
                </a:solidFill>
              </a:rPr>
              <a:t>A 2020-as </a:t>
            </a:r>
            <a:r>
              <a:rPr lang="hu-HU" sz="3200" b="1" dirty="0" err="1">
                <a:solidFill>
                  <a:srgbClr val="FFC000"/>
                </a:solidFill>
              </a:rPr>
              <a:t>adóév</a:t>
            </a:r>
            <a:r>
              <a:rPr lang="hu-HU" sz="3200" b="1" dirty="0">
                <a:solidFill>
                  <a:srgbClr val="FFC000"/>
                </a:solidFill>
              </a:rPr>
              <a:t> vonatkozásában nincs változás:</a:t>
            </a:r>
          </a:p>
          <a:p>
            <a:pPr marL="0" indent="0" algn="ctr">
              <a:buNone/>
            </a:pPr>
            <a:r>
              <a:rPr lang="hu-HU" sz="3200" dirty="0"/>
              <a:t>az </a:t>
            </a:r>
            <a:r>
              <a:rPr lang="hu-HU" sz="3200" dirty="0" err="1"/>
              <a:t>Szht</a:t>
            </a:r>
            <a:r>
              <a:rPr lang="hu-HU" sz="3200" dirty="0"/>
              <a:t>. és a normatívarendelet szabályainak alkalmazásával kell az éves kötelezettség elszámolásáról szóló bevallást elkészíteni.</a:t>
            </a:r>
          </a:p>
        </p:txBody>
      </p:sp>
    </p:spTree>
    <p:extLst>
      <p:ext uri="{BB962C8B-B14F-4D97-AF65-F5344CB8AC3E}">
        <p14:creationId xmlns:p14="http://schemas.microsoft.com/office/powerpoint/2010/main" val="11240698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04741E-CC11-473E-A379-99082D1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501316"/>
            <a:ext cx="10353761" cy="1326321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képzéssel kapcsolatosan igénybe vehető adókedvezmény mértéke 2021-től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62F96-C11F-4232-885A-41F39771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624263"/>
            <a:ext cx="11045594" cy="496904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400" dirty="0"/>
              <a:t>a fenntartói megállapodással rendelkez</a:t>
            </a:r>
            <a:r>
              <a:rPr lang="hu-HU" sz="2400" dirty="0">
                <a:effectLst/>
              </a:rPr>
              <a:t>ő</a:t>
            </a:r>
            <a:r>
              <a:rPr lang="hu-HU" sz="2400" dirty="0"/>
              <a:t> vagy együttműködési megállapodással rendelkez</a:t>
            </a:r>
            <a:r>
              <a:rPr lang="hu-HU" sz="2400" dirty="0">
                <a:effectLst/>
              </a:rPr>
              <a:t>ő</a:t>
            </a:r>
            <a:r>
              <a:rPr lang="hu-HU" sz="2400" dirty="0"/>
              <a:t> fenntartó által fenntartott </a:t>
            </a:r>
            <a:r>
              <a:rPr lang="hu-HU" sz="2400" b="1" dirty="0">
                <a:solidFill>
                  <a:srgbClr val="FFFF00"/>
                </a:solidFill>
              </a:rPr>
              <a:t>szakképző intézménnyel </a:t>
            </a:r>
            <a:r>
              <a:rPr lang="hu-HU" sz="2400" dirty="0"/>
              <a:t>tanulói jogviszonyban álló </a:t>
            </a:r>
            <a:r>
              <a:rPr lang="hu-HU" sz="2400" dirty="0" err="1"/>
              <a:t>tanulónként</a:t>
            </a:r>
            <a:r>
              <a:rPr lang="hu-HU" sz="2400" dirty="0"/>
              <a:t>, illetve feln</a:t>
            </a:r>
            <a:r>
              <a:rPr lang="hu-HU" sz="2400" dirty="0">
                <a:effectLst/>
              </a:rPr>
              <a:t>ő</a:t>
            </a:r>
            <a:r>
              <a:rPr lang="hu-HU" sz="2400" dirty="0"/>
              <a:t>ttképzési jogviszonyban álló képzésben részt vev</a:t>
            </a:r>
            <a:r>
              <a:rPr lang="hu-HU" sz="2400" dirty="0">
                <a:effectLst/>
              </a:rPr>
              <a:t>ő</a:t>
            </a:r>
            <a:r>
              <a:rPr lang="hu-HU" sz="2400" dirty="0"/>
              <a:t> személyenként </a:t>
            </a:r>
            <a:r>
              <a:rPr lang="hu-HU" sz="2400" b="1" dirty="0">
                <a:solidFill>
                  <a:srgbClr val="FFC000"/>
                </a:solidFill>
              </a:rPr>
              <a:t>a szakirányú oktatás arányosított önköltsége alapján az egy munkanapra</a:t>
            </a:r>
            <a:r>
              <a:rPr lang="hu-HU" sz="2400" dirty="0"/>
              <a:t> vetített mérték és - </a:t>
            </a:r>
            <a:r>
              <a:rPr lang="hu-HU" sz="2400" b="1" dirty="0">
                <a:solidFill>
                  <a:srgbClr val="FFFF00"/>
                </a:solidFill>
              </a:rPr>
              <a:t>a szakképző intézményben teljesített oktatási nap kivételével </a:t>
            </a:r>
            <a:r>
              <a:rPr lang="hu-HU" sz="2400" dirty="0"/>
              <a:t>- az </a:t>
            </a:r>
            <a:r>
              <a:rPr lang="hu-HU" sz="2400" dirty="0" err="1"/>
              <a:t>adóév</a:t>
            </a:r>
            <a:r>
              <a:rPr lang="hu-HU" sz="2400" dirty="0"/>
              <a:t> munkanapjai számának szorzata</a:t>
            </a:r>
          </a:p>
        </p:txBody>
      </p:sp>
      <p:sp>
        <p:nvSpPr>
          <p:cNvPr id="4" name="Téglalap: lekerekített 3">
            <a:extLst>
              <a:ext uri="{FF2B5EF4-FFF2-40B4-BE49-F238E27FC236}">
                <a16:creationId xmlns:a16="http://schemas.microsoft.com/office/drawing/2014/main" id="{8F6B9231-62D9-4A45-82FC-FCD02F2A33F0}"/>
              </a:ext>
            </a:extLst>
          </p:cNvPr>
          <p:cNvSpPr/>
          <p:nvPr/>
        </p:nvSpPr>
        <p:spPr>
          <a:xfrm>
            <a:off x="4053088" y="5249298"/>
            <a:ext cx="4075176" cy="5642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200" dirty="0"/>
              <a:t>TSZ  és  SZMSZ </a:t>
            </a:r>
          </a:p>
        </p:txBody>
      </p:sp>
    </p:spTree>
    <p:extLst>
      <p:ext uri="{BB962C8B-B14F-4D97-AF65-F5344CB8AC3E}">
        <p14:creationId xmlns:p14="http://schemas.microsoft.com/office/powerpoint/2010/main" val="1792912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04741E-CC11-473E-A379-99082D1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501316"/>
            <a:ext cx="10353761" cy="1326321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képzéssel kapcsolatosan igénybe vehető adókedvezmény mértéke 2021-től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62F96-C11F-4232-885A-41F39771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6" y="2684967"/>
            <a:ext cx="11045594" cy="4969041"/>
          </a:xfrm>
        </p:spPr>
        <p:txBody>
          <a:bodyPr>
            <a:noAutofit/>
          </a:bodyPr>
          <a:lstStyle/>
          <a:p>
            <a:pPr algn="just"/>
            <a:r>
              <a:rPr lang="hu-HU" sz="2400" dirty="0" err="1"/>
              <a:t>hallgatónként</a:t>
            </a:r>
            <a:r>
              <a:rPr lang="hu-HU" sz="2400" dirty="0"/>
              <a:t> a nemzeti fels</a:t>
            </a:r>
            <a:r>
              <a:rPr lang="hu-HU" sz="2400" dirty="0">
                <a:effectLst/>
              </a:rPr>
              <a:t>ő</a:t>
            </a:r>
            <a:r>
              <a:rPr lang="hu-HU" sz="2400" dirty="0"/>
              <a:t>oktatásról szóló törvény szerinti fels</a:t>
            </a:r>
            <a:r>
              <a:rPr lang="hu-HU" sz="2400" dirty="0">
                <a:effectLst/>
              </a:rPr>
              <a:t>ő</a:t>
            </a:r>
            <a:r>
              <a:rPr lang="hu-HU" sz="2400" dirty="0"/>
              <a:t>oktatási duális képzés </a:t>
            </a:r>
            <a:r>
              <a:rPr lang="hu-HU" sz="2400" b="1" dirty="0">
                <a:solidFill>
                  <a:srgbClr val="FFC000"/>
                </a:solidFill>
              </a:rPr>
              <a:t>arányosított alapnormatívája alapján az egy munkanapra vetített mérték</a:t>
            </a:r>
            <a:r>
              <a:rPr lang="hu-HU" sz="2400" dirty="0"/>
              <a:t> és az adóévben </a:t>
            </a:r>
            <a:r>
              <a:rPr lang="hu-HU" sz="2400" b="1" dirty="0">
                <a:solidFill>
                  <a:srgbClr val="FFC000"/>
                </a:solidFill>
              </a:rPr>
              <a:t>ténylegesen teljesített képzési napok </a:t>
            </a:r>
            <a:r>
              <a:rPr lang="hu-HU" sz="2400" dirty="0"/>
              <a:t>számának szorzata</a:t>
            </a:r>
          </a:p>
        </p:txBody>
      </p:sp>
    </p:spTree>
    <p:extLst>
      <p:ext uri="{BB962C8B-B14F-4D97-AF65-F5344CB8AC3E}">
        <p14:creationId xmlns:p14="http://schemas.microsoft.com/office/powerpoint/2010/main" val="18346993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04741E-CC11-473E-A379-99082D1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180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képzéssel kapcsolatosan igénybe vehető adókedvezmény mértéke 2021-től</a:t>
            </a:r>
            <a:br>
              <a:rPr lang="hu-HU" dirty="0"/>
            </a:br>
            <a:br>
              <a:rPr lang="hu-HU" dirty="0"/>
            </a:br>
            <a:r>
              <a:rPr lang="hu-HU" dirty="0">
                <a:solidFill>
                  <a:srgbClr val="FFC000"/>
                </a:solidFill>
              </a:rPr>
              <a:t>azonos számítási módszer </a:t>
            </a:r>
            <a:br>
              <a:rPr lang="hu-HU" dirty="0">
                <a:solidFill>
                  <a:srgbClr val="FFC000"/>
                </a:solidFill>
              </a:rPr>
            </a:br>
            <a:r>
              <a:rPr lang="hu-HU" dirty="0">
                <a:solidFill>
                  <a:srgbClr val="FFC000"/>
                </a:solidFill>
              </a:rPr>
              <a:t>TSZ és SZMSZ esetében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62F96-C11F-4232-885A-41F39771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439" y="3046672"/>
            <a:ext cx="11023121" cy="1860128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hu-HU" sz="2400" dirty="0" err="1">
                <a:solidFill>
                  <a:srgbClr val="FFC000"/>
                </a:solidFill>
              </a:rPr>
              <a:t>Szkt</a:t>
            </a:r>
            <a:r>
              <a:rPr lang="hu-HU" sz="2400" dirty="0">
                <a:solidFill>
                  <a:srgbClr val="FFC000"/>
                </a:solidFill>
              </a:rPr>
              <a:t>. 128. § (5) </a:t>
            </a:r>
            <a:r>
              <a:rPr lang="hu-HU" sz="2400" dirty="0" err="1">
                <a:solidFill>
                  <a:srgbClr val="FFC000"/>
                </a:solidFill>
              </a:rPr>
              <a:t>bb</a:t>
            </a:r>
            <a:r>
              <a:rPr lang="hu-HU" sz="2400" dirty="0">
                <a:solidFill>
                  <a:srgbClr val="FFC000"/>
                </a:solidFill>
              </a:rPr>
              <a:t>)</a:t>
            </a:r>
          </a:p>
          <a:p>
            <a:pPr marL="457200" lvl="1" indent="0" algn="just">
              <a:buNone/>
            </a:pPr>
            <a:r>
              <a:rPr lang="hu-HU" sz="2400" dirty="0" err="1"/>
              <a:t>bb</a:t>
            </a:r>
            <a:r>
              <a:rPr lang="hu-HU" sz="2400" dirty="0"/>
              <a:t>) a 104-108. § alkalmazásában </a:t>
            </a:r>
          </a:p>
          <a:p>
            <a:pPr lvl="1" algn="just">
              <a:buClr>
                <a:schemeClr val="accent1"/>
              </a:buClr>
              <a:buSzPct val="140000"/>
              <a:buFont typeface="Wingdings" panose="05000000000000000000" pitchFamily="2" charset="2"/>
              <a:buChar char="ü"/>
            </a:pPr>
            <a:r>
              <a:rPr lang="hu-HU" sz="2400" dirty="0"/>
              <a:t> szakirányú oktatás alatt a régi </a:t>
            </a:r>
            <a:r>
              <a:rPr lang="hu-HU" sz="2400" dirty="0" err="1"/>
              <a:t>Szkt</a:t>
            </a:r>
            <a:r>
              <a:rPr lang="hu-HU" sz="2400" dirty="0"/>
              <a:t>. szerinti gyakorlati képzést, </a:t>
            </a:r>
          </a:p>
          <a:p>
            <a:pPr marL="719138" lvl="1" indent="-261938">
              <a:buClr>
                <a:schemeClr val="accent1"/>
              </a:buClr>
              <a:buSzPct val="140000"/>
              <a:buFont typeface="Wingdings" panose="05000000000000000000" pitchFamily="2" charset="2"/>
              <a:buChar char="ü"/>
            </a:pPr>
            <a:r>
              <a:rPr lang="hu-HU" sz="2400" dirty="0"/>
              <a:t> szakma alatt régi </a:t>
            </a:r>
            <a:r>
              <a:rPr lang="hu-HU" sz="2400" dirty="0" err="1"/>
              <a:t>Szkt</a:t>
            </a:r>
            <a:r>
              <a:rPr lang="hu-HU" sz="2400" dirty="0"/>
              <a:t>. szerinti Országos Képzési Jegyzékben meghatározott szakképesítést, részszakképesítést, </a:t>
            </a:r>
          </a:p>
          <a:p>
            <a:pPr lvl="1" algn="just">
              <a:buClr>
                <a:schemeClr val="accent1"/>
              </a:buClr>
              <a:buSzPct val="140000"/>
              <a:buFont typeface="Wingdings" panose="05000000000000000000" pitchFamily="2" charset="2"/>
              <a:buChar char="ü"/>
            </a:pPr>
            <a:r>
              <a:rPr lang="hu-HU" sz="2400" dirty="0"/>
              <a:t> szakképzési munkaszerz</a:t>
            </a:r>
            <a:r>
              <a:rPr lang="hu-HU" sz="2400" b="1" dirty="0"/>
              <a:t>ő</a:t>
            </a:r>
            <a:r>
              <a:rPr lang="hu-HU" sz="2400" dirty="0"/>
              <a:t>dés alatt a régi </a:t>
            </a:r>
            <a:r>
              <a:rPr lang="hu-HU" sz="2400" dirty="0" err="1"/>
              <a:t>Szkt</a:t>
            </a:r>
            <a:r>
              <a:rPr lang="hu-HU" sz="2400" dirty="0"/>
              <a:t>. szerinti tanulószerz</a:t>
            </a:r>
            <a:r>
              <a:rPr lang="hu-HU" sz="2400" b="1" dirty="0"/>
              <a:t>ő</a:t>
            </a:r>
            <a:r>
              <a:rPr lang="hu-HU" sz="2400" dirty="0"/>
              <a:t>dést kell érteni.</a:t>
            </a:r>
          </a:p>
          <a:p>
            <a:pPr marL="0" indent="0">
              <a:buNone/>
            </a:pPr>
            <a:endParaRPr lang="hu-HU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10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04741E-CC11-473E-A379-99082D1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368968"/>
            <a:ext cx="10353761" cy="1326321"/>
          </a:xfrm>
        </p:spPr>
        <p:txBody>
          <a:bodyPr>
            <a:normAutofit/>
          </a:bodyPr>
          <a:lstStyle/>
          <a:p>
            <a:pPr algn="ctr"/>
            <a:r>
              <a:rPr lang="hu-HU" dirty="0"/>
              <a:t>Az önköltség és az alapnormatíva mértéke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62F96-C11F-4232-885A-41F39771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09421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hu-HU" sz="3200" b="0" i="0" u="none" strike="noStrike" baseline="0" dirty="0">
                <a:latin typeface="MinionPro-Regular"/>
              </a:rPr>
              <a:t>Magyarország 2021. évi központi költségvetéséről szóló 2020. évi XC. törvény szerint: </a:t>
            </a:r>
          </a:p>
          <a:p>
            <a:r>
              <a:rPr lang="hu-HU" sz="3200" dirty="0">
                <a:latin typeface="MinionPro-Regular"/>
              </a:rPr>
              <a:t>ö</a:t>
            </a:r>
            <a:r>
              <a:rPr lang="hu-HU" sz="3200" b="0" i="0" u="none" strike="noStrike" baseline="0" dirty="0">
                <a:latin typeface="MinionPro-Regular"/>
              </a:rPr>
              <a:t>nköltség a </a:t>
            </a:r>
            <a:r>
              <a:rPr lang="hu-HU" sz="3200" b="1" u="none" strike="noStrike" baseline="0" dirty="0">
                <a:solidFill>
                  <a:srgbClr val="FFFF00"/>
                </a:solidFill>
                <a:latin typeface="MinionPro-Regular"/>
              </a:rPr>
              <a:t>Szakmajegyzék szerinti szakirányú oktatás </a:t>
            </a:r>
            <a:r>
              <a:rPr lang="hu-HU" sz="3200" b="0" i="0" u="none" strike="noStrike" baseline="0" dirty="0">
                <a:latin typeface="MinionPro-Regular"/>
              </a:rPr>
              <a:t>esetében: </a:t>
            </a:r>
            <a:r>
              <a:rPr lang="hu-HU" sz="3200" b="1" i="0" u="none" strike="noStrike" baseline="0" dirty="0">
                <a:solidFill>
                  <a:srgbClr val="FFC000"/>
                </a:solidFill>
                <a:latin typeface="MinionPro-Regular"/>
              </a:rPr>
              <a:t>1 200 000 forint/fő/év</a:t>
            </a:r>
          </a:p>
          <a:p>
            <a:pPr algn="l"/>
            <a:r>
              <a:rPr lang="hu-HU" sz="3200" b="0" i="0" u="none" strike="noStrike" baseline="0" dirty="0">
                <a:latin typeface="MinionPro-Regular"/>
              </a:rPr>
              <a:t>alapnormatíva a </a:t>
            </a:r>
            <a:r>
              <a:rPr lang="hu-HU" sz="3200" b="1" i="0" strike="noStrike" baseline="0" dirty="0">
                <a:solidFill>
                  <a:srgbClr val="FFFF00"/>
                </a:solidFill>
                <a:latin typeface="MinionPro-Regular"/>
              </a:rPr>
              <a:t>felsőoktatási duális képzés </a:t>
            </a:r>
            <a:r>
              <a:rPr lang="hu-HU" sz="3200" b="0" i="0" u="none" strike="noStrike" baseline="0" dirty="0">
                <a:latin typeface="MinionPro-Regular"/>
              </a:rPr>
              <a:t>esetén:</a:t>
            </a:r>
          </a:p>
          <a:p>
            <a:pPr marL="273050" indent="0" algn="l">
              <a:buNone/>
            </a:pPr>
            <a:r>
              <a:rPr lang="hu-HU" sz="3200" b="0" i="0" u="none" strike="noStrike" baseline="0" dirty="0">
                <a:latin typeface="MinionPro-Regular"/>
              </a:rPr>
              <a:t>650 000 forint/fő/év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4142977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04741E-CC11-473E-A379-99082D1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képzéssel kapcsolatosan igénybe vehető adókedvezmény mértéke 2021-től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62F96-C11F-4232-885A-41F39771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947" y="2383171"/>
            <a:ext cx="11023121" cy="1860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3200" dirty="0"/>
              <a:t>a </a:t>
            </a:r>
            <a:r>
              <a:rPr lang="hu-HU" sz="3200" b="1" dirty="0">
                <a:solidFill>
                  <a:srgbClr val="FFC000"/>
                </a:solidFill>
              </a:rPr>
              <a:t>szakképzési munkaszerződéssel </a:t>
            </a:r>
            <a:r>
              <a:rPr lang="hu-HU" sz="3200" dirty="0"/>
              <a:t>szakirányú oktatásban részt vevő tanuló, képzésben részt vevő személy esetében </a:t>
            </a:r>
            <a:r>
              <a:rPr lang="hu-HU" sz="3200" b="1" dirty="0">
                <a:solidFill>
                  <a:srgbClr val="FFC000"/>
                </a:solidFill>
              </a:rPr>
              <a:t>súlyszorzó:</a:t>
            </a:r>
            <a:r>
              <a:rPr lang="hu-HU" sz="3200" dirty="0"/>
              <a:t>  </a:t>
            </a:r>
          </a:p>
          <a:p>
            <a:pPr marL="0" indent="0" algn="ctr">
              <a:buNone/>
            </a:pPr>
            <a:r>
              <a:rPr lang="hu-HU" sz="3200" b="1" dirty="0" err="1">
                <a:solidFill>
                  <a:srgbClr val="FFC000"/>
                </a:solidFill>
              </a:rPr>
              <a:t>Szkr</a:t>
            </a:r>
            <a:r>
              <a:rPr lang="hu-HU" sz="3200" b="1" dirty="0">
                <a:solidFill>
                  <a:srgbClr val="FFC000"/>
                </a:solidFill>
              </a:rPr>
              <a:t>. 1. melléklete + 332/A. § (1)-(3)</a:t>
            </a:r>
          </a:p>
        </p:txBody>
      </p:sp>
    </p:spTree>
    <p:extLst>
      <p:ext uri="{BB962C8B-B14F-4D97-AF65-F5344CB8AC3E}">
        <p14:creationId xmlns:p14="http://schemas.microsoft.com/office/powerpoint/2010/main" val="15626628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04741E-CC11-473E-A379-99082D1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képzéssel kapcsolatosan igénybe vehető adókedvezmény mértéke 2021-től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62F96-C11F-4232-885A-41F39771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439" y="2054467"/>
            <a:ext cx="11023121" cy="4632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3200" dirty="0"/>
              <a:t>a </a:t>
            </a:r>
            <a:r>
              <a:rPr lang="hu-HU" sz="3200" b="1" dirty="0">
                <a:solidFill>
                  <a:srgbClr val="FFC000"/>
                </a:solidFill>
              </a:rPr>
              <a:t>tanulószerződéssel</a:t>
            </a:r>
            <a:r>
              <a:rPr lang="hu-HU" sz="3200" dirty="0"/>
              <a:t> gyakorlati képzésben részt vevő tanuló esetében a régi </a:t>
            </a:r>
            <a:r>
              <a:rPr lang="hu-HU" sz="3200" dirty="0" err="1"/>
              <a:t>Szkt</a:t>
            </a:r>
            <a:r>
              <a:rPr lang="hu-HU" sz="3200" dirty="0"/>
              <a:t>. szerinti OKJ-ban meghatározott szakképesítéshez, illetve részszakképesítéshez a súlyszorzó: </a:t>
            </a:r>
          </a:p>
          <a:p>
            <a:pPr marL="0" lvl="1" indent="0" algn="ctr">
              <a:buNone/>
            </a:pPr>
            <a:r>
              <a:rPr lang="hu-HU" sz="3200" dirty="0"/>
              <a:t> </a:t>
            </a:r>
            <a:r>
              <a:rPr lang="hu-HU" sz="3200" b="1" dirty="0" err="1">
                <a:solidFill>
                  <a:srgbClr val="FFC000"/>
                </a:solidFill>
              </a:rPr>
              <a:t>Szkr</a:t>
            </a:r>
            <a:r>
              <a:rPr lang="hu-HU" sz="3200" b="1" dirty="0">
                <a:solidFill>
                  <a:srgbClr val="FFC000"/>
                </a:solidFill>
              </a:rPr>
              <a:t>. 4/A melléklet</a:t>
            </a:r>
          </a:p>
          <a:p>
            <a:pPr marL="457200" lvl="1" indent="0">
              <a:buNone/>
            </a:pPr>
            <a:endParaRPr lang="hu-HU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3963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04741E-CC11-473E-A379-99082D1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képzéssel kapcsolatosan igénybe vehető adókedvezmény 2021-től </a:t>
            </a:r>
            <a:br>
              <a:rPr lang="hu-HU" dirty="0"/>
            </a:br>
            <a:r>
              <a:rPr lang="hu-HU" u="sng" dirty="0">
                <a:solidFill>
                  <a:srgbClr val="FFC000"/>
                </a:solidFill>
              </a:rPr>
              <a:t>szakképzési munkaszerződés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62F96-C11F-4232-885A-41F39771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FFC000"/>
                </a:solidFill>
              </a:rPr>
              <a:t>arányosított önköltség / 254 × képzési napok </a:t>
            </a:r>
          </a:p>
          <a:p>
            <a:pPr marL="0" indent="0" algn="ctr">
              <a:buNone/>
            </a:pPr>
            <a:r>
              <a:rPr lang="hu-HU" sz="2800" dirty="0"/>
              <a:t>(a szakképző intézményben teljesített oktatási nap kivételével azadóév munkanapjai)</a:t>
            </a:r>
          </a:p>
          <a:p>
            <a:r>
              <a:rPr lang="hu-HU" sz="2800" dirty="0">
                <a:solidFill>
                  <a:srgbClr val="FFC000"/>
                </a:solidFill>
              </a:rPr>
              <a:t>arányosított önköltség</a:t>
            </a:r>
            <a:r>
              <a:rPr lang="hu-HU" sz="2800" dirty="0"/>
              <a:t>:</a:t>
            </a:r>
          </a:p>
          <a:p>
            <a:pPr marL="457200" lvl="1" indent="0" algn="ctr">
              <a:buNone/>
            </a:pPr>
            <a:r>
              <a:rPr lang="hu-HU" sz="2800" dirty="0"/>
              <a:t>önköltség költségvetési törvény szerinti összege </a:t>
            </a:r>
          </a:p>
          <a:p>
            <a:pPr marL="457200" lvl="1" indent="0" algn="ctr">
              <a:buNone/>
            </a:pPr>
            <a:r>
              <a:rPr lang="hu-HU" sz="2800" dirty="0"/>
              <a:t>(1 200 000 Ft) × szakmai súlyszorzó</a:t>
            </a:r>
          </a:p>
          <a:p>
            <a:r>
              <a:rPr lang="hu-HU" sz="2800" dirty="0">
                <a:solidFill>
                  <a:srgbClr val="FFC000"/>
                </a:solidFill>
              </a:rPr>
              <a:t>szakma súlyszorzója</a:t>
            </a:r>
            <a:r>
              <a:rPr lang="hu-HU" sz="2800" dirty="0"/>
              <a:t>: szakmaszorzó × évfolyami szorzó</a:t>
            </a:r>
          </a:p>
          <a:p>
            <a:endParaRPr lang="hu-HU" sz="2800" dirty="0"/>
          </a:p>
          <a:p>
            <a:pPr marL="0" indent="0">
              <a:buNone/>
            </a:pP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611170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04741E-CC11-473E-A379-99082D196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képzéssel kapcsolatosan igénybe vehető adókedvezmény 2021-től </a:t>
            </a:r>
            <a:br>
              <a:rPr lang="hu-HU" dirty="0"/>
            </a:br>
            <a:r>
              <a:rPr lang="hu-HU" u="sng" dirty="0">
                <a:solidFill>
                  <a:srgbClr val="FFC000"/>
                </a:solidFill>
              </a:rPr>
              <a:t>tanulószerződés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62F96-C11F-4232-885A-41F39771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8885"/>
            <a:ext cx="11353800" cy="4719053"/>
          </a:xfrm>
        </p:spPr>
        <p:txBody>
          <a:bodyPr>
            <a:noAutofit/>
          </a:bodyPr>
          <a:lstStyle/>
          <a:p>
            <a:r>
              <a:rPr lang="hu-HU" sz="2800" dirty="0">
                <a:solidFill>
                  <a:srgbClr val="FFC000"/>
                </a:solidFill>
              </a:rPr>
              <a:t>arányosított önköltség / 254 × képzési napok </a:t>
            </a:r>
          </a:p>
          <a:p>
            <a:pPr marL="0" indent="0" algn="ctr">
              <a:buNone/>
            </a:pPr>
            <a:r>
              <a:rPr lang="hu-HU" sz="2800" dirty="0"/>
              <a:t>(a szakképző intézményben teljesített oktatási nap kivételével az </a:t>
            </a:r>
            <a:r>
              <a:rPr lang="hu-HU" sz="2800" dirty="0" err="1"/>
              <a:t>adóév</a:t>
            </a:r>
            <a:r>
              <a:rPr lang="hu-HU" sz="2800" dirty="0"/>
              <a:t> munkanapjai)</a:t>
            </a:r>
          </a:p>
          <a:p>
            <a:r>
              <a:rPr lang="hu-HU" sz="2800" dirty="0">
                <a:solidFill>
                  <a:srgbClr val="FFC000"/>
                </a:solidFill>
              </a:rPr>
              <a:t>arányosított önköltség</a:t>
            </a:r>
            <a:r>
              <a:rPr lang="hu-HU" sz="2800" dirty="0"/>
              <a:t>:</a:t>
            </a:r>
          </a:p>
          <a:p>
            <a:pPr lvl="1"/>
            <a:r>
              <a:rPr lang="hu-HU" sz="2800" dirty="0"/>
              <a:t>önköltség költségvetési törvény szerinti összege </a:t>
            </a:r>
          </a:p>
          <a:p>
            <a:pPr marL="457200" lvl="1" indent="0">
              <a:buNone/>
            </a:pPr>
            <a:r>
              <a:rPr lang="hu-HU" sz="2800" dirty="0"/>
              <a:t>(1 200 000 Ft) × szakmai súlyszorzó</a:t>
            </a:r>
          </a:p>
          <a:p>
            <a:r>
              <a:rPr lang="hu-HU" sz="2800" dirty="0">
                <a:solidFill>
                  <a:srgbClr val="FFC000"/>
                </a:solidFill>
              </a:rPr>
              <a:t>szakmai súlyszorzó</a:t>
            </a:r>
            <a:r>
              <a:rPr lang="hu-HU" sz="2800" dirty="0"/>
              <a:t>: a régi </a:t>
            </a:r>
            <a:r>
              <a:rPr lang="hu-HU" sz="2800" dirty="0" err="1"/>
              <a:t>Szkt</a:t>
            </a:r>
            <a:r>
              <a:rPr lang="hu-HU" sz="2800" dirty="0"/>
              <a:t>. szerinti OKJ-ben meghatározott szakképesítéshez, illetve részszakképesítéshez: </a:t>
            </a:r>
            <a:r>
              <a:rPr lang="hu-HU" sz="2800" dirty="0" err="1"/>
              <a:t>Szkr</a:t>
            </a:r>
            <a:r>
              <a:rPr lang="hu-HU" sz="2800" dirty="0"/>
              <a:t>. 4/A mell.</a:t>
            </a:r>
          </a:p>
        </p:txBody>
      </p:sp>
    </p:spTree>
    <p:extLst>
      <p:ext uri="{BB962C8B-B14F-4D97-AF65-F5344CB8AC3E}">
        <p14:creationId xmlns:p14="http://schemas.microsoft.com/office/powerpoint/2010/main" val="3979980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FEC22F-8144-4857-A22B-F74CF24D5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128336"/>
            <a:ext cx="10353761" cy="1326321"/>
          </a:xfrm>
        </p:spPr>
        <p:txBody>
          <a:bodyPr/>
          <a:lstStyle/>
          <a:p>
            <a:pPr algn="ctr"/>
            <a:r>
              <a:rPr lang="hu-HU" dirty="0"/>
              <a:t>20%-os „sikerdíj”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8BD3DD8-D66A-4410-BCF1-970BE8C2C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58" y="1021519"/>
            <a:ext cx="10894578" cy="52750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200" i="0" u="none" strike="noStrike" baseline="0" dirty="0" err="1">
                <a:effectLst/>
              </a:rPr>
              <a:t>Szkt</a:t>
            </a:r>
            <a:r>
              <a:rPr lang="hu-HU" sz="2200" i="0" u="none" strike="noStrike" baseline="0" dirty="0">
                <a:effectLst/>
              </a:rPr>
              <a:t>. 107. § (3): </a:t>
            </a:r>
          </a:p>
          <a:p>
            <a:pPr marL="0" indent="0" algn="just">
              <a:buNone/>
            </a:pPr>
            <a:r>
              <a:rPr lang="hu-HU" sz="2200" i="0" u="none" strike="noStrike" baseline="0" dirty="0">
                <a:effectLst/>
              </a:rPr>
              <a:t>A bruttó kötelezettség csökkenthető a szakképzési munkaszerződésre és </a:t>
            </a:r>
            <a:r>
              <a:rPr lang="hu-HU" sz="2200" i="0" u="none" strike="noStrike" baseline="0" dirty="0" err="1">
                <a:effectLst/>
              </a:rPr>
              <a:t>Szkt</a:t>
            </a:r>
            <a:r>
              <a:rPr lang="hu-HU" sz="2200" i="0" u="none" strike="noStrike" baseline="0" dirty="0">
                <a:effectLst/>
              </a:rPr>
              <a:t>. átmeneti rendelkezései </a:t>
            </a:r>
            <a:r>
              <a:rPr lang="hu-HU" sz="2200" b="1" i="0" u="none" strike="noStrike" baseline="0" dirty="0">
                <a:solidFill>
                  <a:srgbClr val="FFC000"/>
                </a:solidFill>
                <a:effectLst/>
              </a:rPr>
              <a:t>(128. § (5) bekezdés </a:t>
            </a:r>
            <a:r>
              <a:rPr lang="hu-HU" sz="2200" b="1" i="0" u="none" strike="noStrike" baseline="0" dirty="0" err="1">
                <a:solidFill>
                  <a:srgbClr val="FFC000"/>
                </a:solidFill>
                <a:effectLst/>
              </a:rPr>
              <a:t>bb</a:t>
            </a:r>
            <a:r>
              <a:rPr lang="hu-HU" sz="2200" b="1" i="0" u="none" strike="noStrike" baseline="0" dirty="0">
                <a:solidFill>
                  <a:srgbClr val="FFC000"/>
                </a:solidFill>
                <a:effectLst/>
              </a:rPr>
              <a:t>) alpont)</a:t>
            </a:r>
            <a:r>
              <a:rPr lang="hu-HU" sz="2200" i="0" u="none" strike="noStrike" baseline="0" dirty="0">
                <a:effectLst/>
              </a:rPr>
              <a:t> alapján a </a:t>
            </a:r>
            <a:r>
              <a:rPr lang="hu-HU" sz="2200" b="1" i="0" u="none" strike="noStrike" baseline="0" dirty="0">
                <a:solidFill>
                  <a:srgbClr val="FFC000"/>
                </a:solidFill>
                <a:effectLst/>
              </a:rPr>
              <a:t>tanulószerződésre is tekintettel </a:t>
            </a:r>
            <a:r>
              <a:rPr lang="hu-HU" sz="2200" i="0" u="none" strike="noStrike" baseline="0" dirty="0">
                <a:effectLst/>
              </a:rPr>
              <a:t>az </a:t>
            </a:r>
            <a:r>
              <a:rPr lang="hu-HU" sz="2200" b="1" i="0" u="none" strike="noStrike" baseline="0" dirty="0">
                <a:solidFill>
                  <a:srgbClr val="FFC000"/>
                </a:solidFill>
                <a:effectLst/>
              </a:rPr>
              <a:t>igénybe vett adókedvezmény </a:t>
            </a:r>
            <a:r>
              <a:rPr lang="hu-HU" sz="2200" i="0" u="none" strike="noStrike" baseline="0" dirty="0">
                <a:effectLst/>
              </a:rPr>
              <a:t>húsz százalékának megfelelő összeggel, ha a tanuló sikeres szakmai vizsgát tett.</a:t>
            </a:r>
          </a:p>
          <a:p>
            <a:pPr marL="0" indent="0" algn="just">
              <a:buNone/>
            </a:pPr>
            <a:r>
              <a:rPr lang="hu-HU" sz="2200" dirty="0" err="1">
                <a:effectLst/>
              </a:rPr>
              <a:t>Szkt</a:t>
            </a:r>
            <a:r>
              <a:rPr lang="hu-HU" sz="2200" dirty="0">
                <a:effectLst/>
              </a:rPr>
              <a:t>. 107. § (4):</a:t>
            </a:r>
          </a:p>
          <a:p>
            <a:pPr marL="0" indent="0" algn="just">
              <a:buNone/>
            </a:pPr>
            <a:r>
              <a:rPr lang="hu-HU" sz="2200" dirty="0">
                <a:effectLst/>
              </a:rPr>
              <a:t> A (2) és (3) bekezdés szerinti adókedvezményt </a:t>
            </a:r>
            <a:r>
              <a:rPr lang="hu-HU" sz="2200" b="1" dirty="0">
                <a:solidFill>
                  <a:srgbClr val="FFC000"/>
                </a:solidFill>
                <a:effectLst/>
              </a:rPr>
              <a:t>az a szakképzési hozzájárulásra kötelezett érvényesítheti</a:t>
            </a:r>
            <a:r>
              <a:rPr lang="hu-HU" sz="2200" dirty="0">
                <a:solidFill>
                  <a:srgbClr val="FFC000"/>
                </a:solidFill>
                <a:effectLst/>
              </a:rPr>
              <a:t>,</a:t>
            </a:r>
            <a:r>
              <a:rPr lang="hu-HU" sz="2200" dirty="0">
                <a:effectLst/>
              </a:rPr>
              <a:t> aki a tanulóval, illetve a képzésben részt vevő személlyel </a:t>
            </a:r>
            <a:r>
              <a:rPr lang="hu-HU" sz="2200" b="1" dirty="0">
                <a:solidFill>
                  <a:srgbClr val="FFC000"/>
                </a:solidFill>
                <a:effectLst/>
              </a:rPr>
              <a:t>szakképzési munkaszerződést, illetve a hallgatóval hallgatói munkaszerződést kötött</a:t>
            </a:r>
            <a:r>
              <a:rPr lang="hu-HU" sz="2200" dirty="0">
                <a:effectLst/>
              </a:rPr>
              <a:t>. </a:t>
            </a:r>
          </a:p>
          <a:p>
            <a:pPr marL="0" indent="0" algn="just">
              <a:buNone/>
            </a:pPr>
            <a:r>
              <a:rPr lang="hu-HU" sz="2200" dirty="0">
                <a:effectLst/>
              </a:rPr>
              <a:t>A bruttó kötelezettséget meghaladó adókedvezmény adó-visszaigénylés keretében érvényesíthető.</a:t>
            </a:r>
          </a:p>
        </p:txBody>
      </p:sp>
    </p:spTree>
    <p:extLst>
      <p:ext uri="{BB962C8B-B14F-4D97-AF65-F5344CB8AC3E}">
        <p14:creationId xmlns:p14="http://schemas.microsoft.com/office/powerpoint/2010/main" val="589900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: lekerekített 4">
            <a:extLst>
              <a:ext uri="{FF2B5EF4-FFF2-40B4-BE49-F238E27FC236}">
                <a16:creationId xmlns:a16="http://schemas.microsoft.com/office/drawing/2014/main" id="{ADABFF87-17F5-4C44-BE3A-A150CDFE57A9}"/>
              </a:ext>
            </a:extLst>
          </p:cNvPr>
          <p:cNvSpPr/>
          <p:nvPr/>
        </p:nvSpPr>
        <p:spPr>
          <a:xfrm>
            <a:off x="934497" y="2632673"/>
            <a:ext cx="5184950" cy="1135463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/>
              <a:t>Rövid távú szemlélet</a:t>
            </a:r>
          </a:p>
        </p:txBody>
      </p:sp>
      <p:sp>
        <p:nvSpPr>
          <p:cNvPr id="6" name="Nyíl: jobbra mutató 5">
            <a:extLst>
              <a:ext uri="{FF2B5EF4-FFF2-40B4-BE49-F238E27FC236}">
                <a16:creationId xmlns:a16="http://schemas.microsoft.com/office/drawing/2014/main" id="{5794E176-0503-47F8-BFBC-BF26E78AB459}"/>
              </a:ext>
            </a:extLst>
          </p:cNvPr>
          <p:cNvSpPr/>
          <p:nvPr/>
        </p:nvSpPr>
        <p:spPr>
          <a:xfrm>
            <a:off x="934497" y="3818376"/>
            <a:ext cx="10239270" cy="1909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Jobb oldali kapcsos zárójel 6">
            <a:extLst>
              <a:ext uri="{FF2B5EF4-FFF2-40B4-BE49-F238E27FC236}">
                <a16:creationId xmlns:a16="http://schemas.microsoft.com/office/drawing/2014/main" id="{678C746D-6AC0-4FA3-B28E-8C6E06059831}"/>
              </a:ext>
            </a:extLst>
          </p:cNvPr>
          <p:cNvSpPr/>
          <p:nvPr/>
        </p:nvSpPr>
        <p:spPr>
          <a:xfrm rot="5400000">
            <a:off x="3243943" y="1900821"/>
            <a:ext cx="542609" cy="5161502"/>
          </a:xfrm>
          <a:prstGeom prst="rightBrace">
            <a:avLst>
              <a:gd name="adj1" fmla="val 37963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25EBF230-259A-44AC-9AA4-AEB015D30217}"/>
              </a:ext>
            </a:extLst>
          </p:cNvPr>
          <p:cNvSpPr txBox="1"/>
          <p:nvPr/>
        </p:nvSpPr>
        <p:spPr>
          <a:xfrm>
            <a:off x="1758461" y="4752877"/>
            <a:ext cx="3537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Szakirányú oktatás</a:t>
            </a:r>
          </a:p>
        </p:txBody>
      </p:sp>
    </p:spTree>
    <p:extLst>
      <p:ext uri="{BB962C8B-B14F-4D97-AF65-F5344CB8AC3E}">
        <p14:creationId xmlns:p14="http://schemas.microsoft.com/office/powerpoint/2010/main" val="258232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Csoportba foglalás 27">
            <a:extLst>
              <a:ext uri="{FF2B5EF4-FFF2-40B4-BE49-F238E27FC236}">
                <a16:creationId xmlns:a16="http://schemas.microsoft.com/office/drawing/2014/main" id="{7CB2C6FA-7AB3-40E5-A813-88F6573AD13C}"/>
              </a:ext>
            </a:extLst>
          </p:cNvPr>
          <p:cNvGrpSpPr/>
          <p:nvPr/>
        </p:nvGrpSpPr>
        <p:grpSpPr>
          <a:xfrm>
            <a:off x="962526" y="450037"/>
            <a:ext cx="3650153" cy="5940907"/>
            <a:chOff x="962526" y="719666"/>
            <a:chExt cx="3650153" cy="5940907"/>
          </a:xfrm>
        </p:grpSpPr>
        <p:sp>
          <p:nvSpPr>
            <p:cNvPr id="9" name="Szabadkézi sokszög: alakzat 8">
              <a:extLst>
                <a:ext uri="{FF2B5EF4-FFF2-40B4-BE49-F238E27FC236}">
                  <a16:creationId xmlns:a16="http://schemas.microsoft.com/office/drawing/2014/main" id="{7FAEBD47-B731-4B9B-AFB7-C8D574778F36}"/>
                </a:ext>
              </a:extLst>
            </p:cNvPr>
            <p:cNvSpPr/>
            <p:nvPr/>
          </p:nvSpPr>
          <p:spPr>
            <a:xfrm>
              <a:off x="962526" y="719666"/>
              <a:ext cx="3650153" cy="5940907"/>
            </a:xfrm>
            <a:custGeom>
              <a:avLst/>
              <a:gdLst>
                <a:gd name="connsiteX0" fmla="*/ 0 w 2579687"/>
                <a:gd name="connsiteY0" fmla="*/ 257969 h 5418667"/>
                <a:gd name="connsiteX1" fmla="*/ 257969 w 2579687"/>
                <a:gd name="connsiteY1" fmla="*/ 0 h 5418667"/>
                <a:gd name="connsiteX2" fmla="*/ 2321718 w 2579687"/>
                <a:gd name="connsiteY2" fmla="*/ 0 h 5418667"/>
                <a:gd name="connsiteX3" fmla="*/ 2579687 w 2579687"/>
                <a:gd name="connsiteY3" fmla="*/ 257969 h 5418667"/>
                <a:gd name="connsiteX4" fmla="*/ 2579687 w 2579687"/>
                <a:gd name="connsiteY4" fmla="*/ 5160698 h 5418667"/>
                <a:gd name="connsiteX5" fmla="*/ 2321718 w 2579687"/>
                <a:gd name="connsiteY5" fmla="*/ 5418667 h 5418667"/>
                <a:gd name="connsiteX6" fmla="*/ 257969 w 2579687"/>
                <a:gd name="connsiteY6" fmla="*/ 5418667 h 5418667"/>
                <a:gd name="connsiteX7" fmla="*/ 0 w 2579687"/>
                <a:gd name="connsiteY7" fmla="*/ 5160698 h 5418667"/>
                <a:gd name="connsiteX8" fmla="*/ 0 w 2579687"/>
                <a:gd name="connsiteY8" fmla="*/ 257969 h 541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9687" h="5418667">
                  <a:moveTo>
                    <a:pt x="0" y="257969"/>
                  </a:moveTo>
                  <a:cubicBezTo>
                    <a:pt x="0" y="115497"/>
                    <a:pt x="115497" y="0"/>
                    <a:pt x="257969" y="0"/>
                  </a:cubicBezTo>
                  <a:lnTo>
                    <a:pt x="2321718" y="0"/>
                  </a:lnTo>
                  <a:cubicBezTo>
                    <a:pt x="2464190" y="0"/>
                    <a:pt x="2579687" y="115497"/>
                    <a:pt x="2579687" y="257969"/>
                  </a:cubicBezTo>
                  <a:lnTo>
                    <a:pt x="2579687" y="5160698"/>
                  </a:lnTo>
                  <a:cubicBezTo>
                    <a:pt x="2579687" y="5303170"/>
                    <a:pt x="2464190" y="5418667"/>
                    <a:pt x="2321718" y="5418667"/>
                  </a:cubicBezTo>
                  <a:lnTo>
                    <a:pt x="257969" y="5418667"/>
                  </a:lnTo>
                  <a:cubicBezTo>
                    <a:pt x="115497" y="5418667"/>
                    <a:pt x="0" y="5303170"/>
                    <a:pt x="0" y="5160698"/>
                  </a:cubicBezTo>
                  <a:lnTo>
                    <a:pt x="0" y="257969"/>
                  </a:lnTo>
                  <a:close/>
                </a:path>
              </a:pathLst>
            </a:cu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8590" tIns="148590" rIns="148590" bIns="3941657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buNone/>
              </a:pPr>
              <a:endParaRPr lang="hu-HU" sz="2400" kern="1200" dirty="0"/>
            </a:p>
          </p:txBody>
        </p:sp>
        <p:sp>
          <p:nvSpPr>
            <p:cNvPr id="10" name="Szabadkézi sokszög: alakzat 9">
              <a:extLst>
                <a:ext uri="{FF2B5EF4-FFF2-40B4-BE49-F238E27FC236}">
                  <a16:creationId xmlns:a16="http://schemas.microsoft.com/office/drawing/2014/main" id="{47FB6835-6E20-4DFD-A49E-1B238BC8549D}"/>
                </a:ext>
              </a:extLst>
            </p:cNvPr>
            <p:cNvSpPr/>
            <p:nvPr/>
          </p:nvSpPr>
          <p:spPr>
            <a:xfrm>
              <a:off x="1171721" y="1967094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SZHJ csökkentő tétel</a:t>
              </a:r>
            </a:p>
          </p:txBody>
        </p:sp>
        <p:sp>
          <p:nvSpPr>
            <p:cNvPr id="17" name="Szabadkézi sokszög: alakzat 16">
              <a:extLst>
                <a:ext uri="{FF2B5EF4-FFF2-40B4-BE49-F238E27FC236}">
                  <a16:creationId xmlns:a16="http://schemas.microsoft.com/office/drawing/2014/main" id="{5BCFF53D-D474-4788-ACF0-F636C7C7C9EF}"/>
                </a:ext>
              </a:extLst>
            </p:cNvPr>
            <p:cNvSpPr/>
            <p:nvPr/>
          </p:nvSpPr>
          <p:spPr>
            <a:xfrm>
              <a:off x="1171721" y="2897828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20%-os sikerdíj</a:t>
              </a:r>
            </a:p>
          </p:txBody>
        </p:sp>
        <p:sp>
          <p:nvSpPr>
            <p:cNvPr id="19" name="Szabadkézi sokszög: alakzat 18">
              <a:extLst>
                <a:ext uri="{FF2B5EF4-FFF2-40B4-BE49-F238E27FC236}">
                  <a16:creationId xmlns:a16="http://schemas.microsoft.com/office/drawing/2014/main" id="{B306FA1E-1AB4-40E7-B12B-0FDF9C632622}"/>
                </a:ext>
              </a:extLst>
            </p:cNvPr>
            <p:cNvSpPr/>
            <p:nvPr/>
          </p:nvSpPr>
          <p:spPr>
            <a:xfrm>
              <a:off x="1171721" y="3828562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TAO kedvezmény</a:t>
              </a:r>
            </a:p>
          </p:txBody>
        </p:sp>
        <p:sp>
          <p:nvSpPr>
            <p:cNvPr id="21" name="Szabadkézi sokszög: alakzat 20">
              <a:extLst>
                <a:ext uri="{FF2B5EF4-FFF2-40B4-BE49-F238E27FC236}">
                  <a16:creationId xmlns:a16="http://schemas.microsoft.com/office/drawing/2014/main" id="{16E018D8-A9F6-4C2A-9F7B-B9A5DF6EDC01}"/>
                </a:ext>
              </a:extLst>
            </p:cNvPr>
            <p:cNvSpPr/>
            <p:nvPr/>
          </p:nvSpPr>
          <p:spPr>
            <a:xfrm>
              <a:off x="1171721" y="4759296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000" kern="1200" dirty="0">
                  <a:solidFill>
                    <a:schemeClr val="bg1"/>
                  </a:solidFill>
                </a:rPr>
                <a:t>Tanműhely létesítéséhez és fejlesztéséhez támogatás</a:t>
              </a:r>
            </a:p>
          </p:txBody>
        </p:sp>
        <p:sp>
          <p:nvSpPr>
            <p:cNvPr id="22" name="Szövegdoboz 21">
              <a:extLst>
                <a:ext uri="{FF2B5EF4-FFF2-40B4-BE49-F238E27FC236}">
                  <a16:creationId xmlns:a16="http://schemas.microsoft.com/office/drawing/2014/main" id="{30A8A447-71D1-4BE7-A8A2-18B4ED5D0895}"/>
                </a:ext>
              </a:extLst>
            </p:cNvPr>
            <p:cNvSpPr txBox="1"/>
            <p:nvPr/>
          </p:nvSpPr>
          <p:spPr>
            <a:xfrm>
              <a:off x="1640585" y="1085619"/>
              <a:ext cx="22940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3200" dirty="0">
                  <a:solidFill>
                    <a:schemeClr val="bg1"/>
                  </a:solidFill>
                </a:rPr>
                <a:t>Bevételek</a:t>
              </a:r>
            </a:p>
          </p:txBody>
        </p:sp>
        <p:sp>
          <p:nvSpPr>
            <p:cNvPr id="24" name="Szabadkézi sokszög: alakzat 23">
              <a:extLst>
                <a:ext uri="{FF2B5EF4-FFF2-40B4-BE49-F238E27FC236}">
                  <a16:creationId xmlns:a16="http://schemas.microsoft.com/office/drawing/2014/main" id="{ECD784EC-DA1B-4260-AA3D-F3203CEF02C1}"/>
                </a:ext>
              </a:extLst>
            </p:cNvPr>
            <p:cNvSpPr/>
            <p:nvPr/>
          </p:nvSpPr>
          <p:spPr>
            <a:xfrm>
              <a:off x="1171721" y="5690030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Tanuló hozzáadott értéke</a:t>
              </a:r>
            </a:p>
          </p:txBody>
        </p:sp>
      </p:grpSp>
      <p:sp>
        <p:nvSpPr>
          <p:cNvPr id="25" name="Nyíl: balra-jobbra mutató 24">
            <a:extLst>
              <a:ext uri="{FF2B5EF4-FFF2-40B4-BE49-F238E27FC236}">
                <a16:creationId xmlns:a16="http://schemas.microsoft.com/office/drawing/2014/main" id="{353EA097-7B58-4C23-BA91-508F3E9680DD}"/>
              </a:ext>
            </a:extLst>
          </p:cNvPr>
          <p:cNvSpPr/>
          <p:nvPr/>
        </p:nvSpPr>
        <p:spPr>
          <a:xfrm>
            <a:off x="5132437" y="3039386"/>
            <a:ext cx="2234045" cy="54007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9" name="Csoportba foglalás 28">
            <a:extLst>
              <a:ext uri="{FF2B5EF4-FFF2-40B4-BE49-F238E27FC236}">
                <a16:creationId xmlns:a16="http://schemas.microsoft.com/office/drawing/2014/main" id="{F86737EA-6739-478E-9D9A-1983D2837666}"/>
              </a:ext>
            </a:extLst>
          </p:cNvPr>
          <p:cNvGrpSpPr/>
          <p:nvPr/>
        </p:nvGrpSpPr>
        <p:grpSpPr>
          <a:xfrm>
            <a:off x="7886240" y="450037"/>
            <a:ext cx="3650153" cy="5940907"/>
            <a:chOff x="962526" y="719666"/>
            <a:chExt cx="3650153" cy="5940907"/>
          </a:xfrm>
        </p:grpSpPr>
        <p:sp>
          <p:nvSpPr>
            <p:cNvPr id="30" name="Szabadkézi sokszög: alakzat 29">
              <a:extLst>
                <a:ext uri="{FF2B5EF4-FFF2-40B4-BE49-F238E27FC236}">
                  <a16:creationId xmlns:a16="http://schemas.microsoft.com/office/drawing/2014/main" id="{5A6043B8-CF7C-468F-AD1A-E16E4BDC1D5D}"/>
                </a:ext>
              </a:extLst>
            </p:cNvPr>
            <p:cNvSpPr/>
            <p:nvPr/>
          </p:nvSpPr>
          <p:spPr>
            <a:xfrm>
              <a:off x="962526" y="719666"/>
              <a:ext cx="3650153" cy="5940907"/>
            </a:xfrm>
            <a:custGeom>
              <a:avLst/>
              <a:gdLst>
                <a:gd name="connsiteX0" fmla="*/ 0 w 2579687"/>
                <a:gd name="connsiteY0" fmla="*/ 257969 h 5418667"/>
                <a:gd name="connsiteX1" fmla="*/ 257969 w 2579687"/>
                <a:gd name="connsiteY1" fmla="*/ 0 h 5418667"/>
                <a:gd name="connsiteX2" fmla="*/ 2321718 w 2579687"/>
                <a:gd name="connsiteY2" fmla="*/ 0 h 5418667"/>
                <a:gd name="connsiteX3" fmla="*/ 2579687 w 2579687"/>
                <a:gd name="connsiteY3" fmla="*/ 257969 h 5418667"/>
                <a:gd name="connsiteX4" fmla="*/ 2579687 w 2579687"/>
                <a:gd name="connsiteY4" fmla="*/ 5160698 h 5418667"/>
                <a:gd name="connsiteX5" fmla="*/ 2321718 w 2579687"/>
                <a:gd name="connsiteY5" fmla="*/ 5418667 h 5418667"/>
                <a:gd name="connsiteX6" fmla="*/ 257969 w 2579687"/>
                <a:gd name="connsiteY6" fmla="*/ 5418667 h 5418667"/>
                <a:gd name="connsiteX7" fmla="*/ 0 w 2579687"/>
                <a:gd name="connsiteY7" fmla="*/ 5160698 h 5418667"/>
                <a:gd name="connsiteX8" fmla="*/ 0 w 2579687"/>
                <a:gd name="connsiteY8" fmla="*/ 257969 h 541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9687" h="5418667">
                  <a:moveTo>
                    <a:pt x="0" y="257969"/>
                  </a:moveTo>
                  <a:cubicBezTo>
                    <a:pt x="0" y="115497"/>
                    <a:pt x="115497" y="0"/>
                    <a:pt x="257969" y="0"/>
                  </a:cubicBezTo>
                  <a:lnTo>
                    <a:pt x="2321718" y="0"/>
                  </a:lnTo>
                  <a:cubicBezTo>
                    <a:pt x="2464190" y="0"/>
                    <a:pt x="2579687" y="115497"/>
                    <a:pt x="2579687" y="257969"/>
                  </a:cubicBezTo>
                  <a:lnTo>
                    <a:pt x="2579687" y="5160698"/>
                  </a:lnTo>
                  <a:cubicBezTo>
                    <a:pt x="2579687" y="5303170"/>
                    <a:pt x="2464190" y="5418667"/>
                    <a:pt x="2321718" y="5418667"/>
                  </a:cubicBezTo>
                  <a:lnTo>
                    <a:pt x="257969" y="5418667"/>
                  </a:lnTo>
                  <a:cubicBezTo>
                    <a:pt x="115497" y="5418667"/>
                    <a:pt x="0" y="5303170"/>
                    <a:pt x="0" y="5160698"/>
                  </a:cubicBezTo>
                  <a:lnTo>
                    <a:pt x="0" y="257969"/>
                  </a:lnTo>
                  <a:close/>
                </a:path>
              </a:pathLst>
            </a:cu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8590" tIns="148590" rIns="148590" bIns="3941657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buNone/>
              </a:pPr>
              <a:endParaRPr lang="hu-HU" sz="2400" kern="1200" dirty="0"/>
            </a:p>
          </p:txBody>
        </p:sp>
        <p:sp>
          <p:nvSpPr>
            <p:cNvPr id="31" name="Szabadkézi sokszög: alakzat 30">
              <a:extLst>
                <a:ext uri="{FF2B5EF4-FFF2-40B4-BE49-F238E27FC236}">
                  <a16:creationId xmlns:a16="http://schemas.microsoft.com/office/drawing/2014/main" id="{067FDF61-BC0C-4B6F-943E-43FA59AFF815}"/>
                </a:ext>
              </a:extLst>
            </p:cNvPr>
            <p:cNvSpPr/>
            <p:nvPr/>
          </p:nvSpPr>
          <p:spPr>
            <a:xfrm>
              <a:off x="1171721" y="1967094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Munkabér</a:t>
              </a:r>
            </a:p>
          </p:txBody>
        </p:sp>
        <p:sp>
          <p:nvSpPr>
            <p:cNvPr id="32" name="Szabadkézi sokszög: alakzat 31">
              <a:extLst>
                <a:ext uri="{FF2B5EF4-FFF2-40B4-BE49-F238E27FC236}">
                  <a16:creationId xmlns:a16="http://schemas.microsoft.com/office/drawing/2014/main" id="{0AA6628F-9E43-4BF0-970C-6DB9298AAE85}"/>
                </a:ext>
              </a:extLst>
            </p:cNvPr>
            <p:cNvSpPr/>
            <p:nvPr/>
          </p:nvSpPr>
          <p:spPr>
            <a:xfrm>
              <a:off x="1171721" y="2897828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Egyéb juttatások</a:t>
              </a:r>
            </a:p>
          </p:txBody>
        </p:sp>
        <p:sp>
          <p:nvSpPr>
            <p:cNvPr id="33" name="Szabadkézi sokszög: alakzat 32">
              <a:extLst>
                <a:ext uri="{FF2B5EF4-FFF2-40B4-BE49-F238E27FC236}">
                  <a16:creationId xmlns:a16="http://schemas.microsoft.com/office/drawing/2014/main" id="{F5FD9603-CE8B-4675-90F0-32905A710EC6}"/>
                </a:ext>
              </a:extLst>
            </p:cNvPr>
            <p:cNvSpPr/>
            <p:nvPr/>
          </p:nvSpPr>
          <p:spPr>
            <a:xfrm>
              <a:off x="1171721" y="3828562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Oktató </a:t>
              </a:r>
              <a:r>
                <a:rPr lang="hu-HU" sz="2400" kern="1200" dirty="0" err="1">
                  <a:solidFill>
                    <a:schemeClr val="bg1"/>
                  </a:solidFill>
                </a:rPr>
                <a:t>ktg-ei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Szabadkézi sokszög: alakzat 33">
              <a:extLst>
                <a:ext uri="{FF2B5EF4-FFF2-40B4-BE49-F238E27FC236}">
                  <a16:creationId xmlns:a16="http://schemas.microsoft.com/office/drawing/2014/main" id="{8FE0270D-D6FB-4979-ACA8-75319EB2288F}"/>
                </a:ext>
              </a:extLst>
            </p:cNvPr>
            <p:cNvSpPr/>
            <p:nvPr/>
          </p:nvSpPr>
          <p:spPr>
            <a:xfrm>
              <a:off x="1171721" y="4759296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Anyag, eszköz</a:t>
              </a:r>
            </a:p>
          </p:txBody>
        </p:sp>
        <p:sp>
          <p:nvSpPr>
            <p:cNvPr id="35" name="Szövegdoboz 34">
              <a:extLst>
                <a:ext uri="{FF2B5EF4-FFF2-40B4-BE49-F238E27FC236}">
                  <a16:creationId xmlns:a16="http://schemas.microsoft.com/office/drawing/2014/main" id="{64C03FFC-9648-4D98-BC27-B3A7C91263F1}"/>
                </a:ext>
              </a:extLst>
            </p:cNvPr>
            <p:cNvSpPr txBox="1"/>
            <p:nvPr/>
          </p:nvSpPr>
          <p:spPr>
            <a:xfrm>
              <a:off x="1640585" y="1085619"/>
              <a:ext cx="22940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3200" dirty="0">
                  <a:solidFill>
                    <a:schemeClr val="bg1"/>
                  </a:solidFill>
                </a:rPr>
                <a:t>Kiadások</a:t>
              </a:r>
            </a:p>
          </p:txBody>
        </p:sp>
        <p:sp>
          <p:nvSpPr>
            <p:cNvPr id="36" name="Szabadkézi sokszög: alakzat 35">
              <a:extLst>
                <a:ext uri="{FF2B5EF4-FFF2-40B4-BE49-F238E27FC236}">
                  <a16:creationId xmlns:a16="http://schemas.microsoft.com/office/drawing/2014/main" id="{B739817B-8BEB-4B1C-8501-EBEA34739114}"/>
                </a:ext>
              </a:extLst>
            </p:cNvPr>
            <p:cNvSpPr/>
            <p:nvPr/>
          </p:nvSpPr>
          <p:spPr>
            <a:xfrm>
              <a:off x="1171721" y="5690030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Közvetett </a:t>
              </a:r>
              <a:r>
                <a:rPr lang="hu-HU" sz="2400" kern="1200" dirty="0" err="1">
                  <a:solidFill>
                    <a:schemeClr val="bg1"/>
                  </a:solidFill>
                </a:rPr>
                <a:t>ktg</a:t>
              </a:r>
              <a:r>
                <a:rPr lang="hu-HU" sz="2400" kern="1200" dirty="0">
                  <a:solidFill>
                    <a:schemeClr val="bg1"/>
                  </a:solidFill>
                </a:rPr>
                <a:t>-ek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109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: lekerekített 4">
            <a:extLst>
              <a:ext uri="{FF2B5EF4-FFF2-40B4-BE49-F238E27FC236}">
                <a16:creationId xmlns:a16="http://schemas.microsoft.com/office/drawing/2014/main" id="{ADABFF87-17F5-4C44-BE3A-A150CDFE57A9}"/>
              </a:ext>
            </a:extLst>
          </p:cNvPr>
          <p:cNvSpPr/>
          <p:nvPr/>
        </p:nvSpPr>
        <p:spPr>
          <a:xfrm>
            <a:off x="934497" y="2632673"/>
            <a:ext cx="5184950" cy="1135463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/>
              <a:t>Rövid távú szemlélet</a:t>
            </a:r>
          </a:p>
        </p:txBody>
      </p:sp>
      <p:sp>
        <p:nvSpPr>
          <p:cNvPr id="6" name="Nyíl: jobbra mutató 5">
            <a:extLst>
              <a:ext uri="{FF2B5EF4-FFF2-40B4-BE49-F238E27FC236}">
                <a16:creationId xmlns:a16="http://schemas.microsoft.com/office/drawing/2014/main" id="{5794E176-0503-47F8-BFBC-BF26E78AB459}"/>
              </a:ext>
            </a:extLst>
          </p:cNvPr>
          <p:cNvSpPr/>
          <p:nvPr/>
        </p:nvSpPr>
        <p:spPr>
          <a:xfrm>
            <a:off x="934497" y="3818376"/>
            <a:ext cx="10239270" cy="1909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Jobb oldali kapcsos zárójel 6">
            <a:extLst>
              <a:ext uri="{FF2B5EF4-FFF2-40B4-BE49-F238E27FC236}">
                <a16:creationId xmlns:a16="http://schemas.microsoft.com/office/drawing/2014/main" id="{678C746D-6AC0-4FA3-B28E-8C6E06059831}"/>
              </a:ext>
            </a:extLst>
          </p:cNvPr>
          <p:cNvSpPr/>
          <p:nvPr/>
        </p:nvSpPr>
        <p:spPr>
          <a:xfrm rot="5400000">
            <a:off x="3243943" y="1900821"/>
            <a:ext cx="542609" cy="5161502"/>
          </a:xfrm>
          <a:prstGeom prst="rightBrace">
            <a:avLst>
              <a:gd name="adj1" fmla="val 37963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25EBF230-259A-44AC-9AA4-AEB015D30217}"/>
              </a:ext>
            </a:extLst>
          </p:cNvPr>
          <p:cNvSpPr txBox="1"/>
          <p:nvPr/>
        </p:nvSpPr>
        <p:spPr>
          <a:xfrm>
            <a:off x="2582426" y="4805575"/>
            <a:ext cx="2180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Szakirányú oktatás</a:t>
            </a:r>
          </a:p>
        </p:txBody>
      </p:sp>
      <p:sp>
        <p:nvSpPr>
          <p:cNvPr id="11" name="Nyíl: ötszög 10">
            <a:extLst>
              <a:ext uri="{FF2B5EF4-FFF2-40B4-BE49-F238E27FC236}">
                <a16:creationId xmlns:a16="http://schemas.microsoft.com/office/drawing/2014/main" id="{57F609B9-7E40-49BD-A513-5B5FC83A0B9B}"/>
              </a:ext>
            </a:extLst>
          </p:cNvPr>
          <p:cNvSpPr/>
          <p:nvPr/>
        </p:nvSpPr>
        <p:spPr>
          <a:xfrm>
            <a:off x="934496" y="1467062"/>
            <a:ext cx="7867860" cy="102493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/>
              <a:t>Hosszabb távú szemlélet</a:t>
            </a:r>
          </a:p>
        </p:txBody>
      </p:sp>
    </p:spTree>
    <p:extLst>
      <p:ext uri="{BB962C8B-B14F-4D97-AF65-F5344CB8AC3E}">
        <p14:creationId xmlns:p14="http://schemas.microsoft.com/office/powerpoint/2010/main" val="303800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Egyenes összekötő 79">
            <a:extLst>
              <a:ext uri="{FF2B5EF4-FFF2-40B4-BE49-F238E27FC236}">
                <a16:creationId xmlns:a16="http://schemas.microsoft.com/office/drawing/2014/main" id="{67C6609F-8CBD-4906-8B62-CDF8FD7E39C4}"/>
              </a:ext>
            </a:extLst>
          </p:cNvPr>
          <p:cNvCxnSpPr>
            <a:cxnSpLocks/>
          </p:cNvCxnSpPr>
          <p:nvPr/>
        </p:nvCxnSpPr>
        <p:spPr>
          <a:xfrm flipV="1">
            <a:off x="5646491" y="1679477"/>
            <a:ext cx="0" cy="3876455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Csoportba foglalás 123">
            <a:extLst>
              <a:ext uri="{FF2B5EF4-FFF2-40B4-BE49-F238E27FC236}">
                <a16:creationId xmlns:a16="http://schemas.microsoft.com/office/drawing/2014/main" id="{B76359AD-C7F9-406C-8758-31E5052EE5CA}"/>
              </a:ext>
            </a:extLst>
          </p:cNvPr>
          <p:cNvGrpSpPr/>
          <p:nvPr/>
        </p:nvGrpSpPr>
        <p:grpSpPr>
          <a:xfrm>
            <a:off x="1237626" y="3837968"/>
            <a:ext cx="10689326" cy="2805665"/>
            <a:chOff x="1237626" y="3837968"/>
            <a:chExt cx="10689326" cy="2805665"/>
          </a:xfrm>
        </p:grpSpPr>
        <p:sp>
          <p:nvSpPr>
            <p:cNvPr id="35" name="Nyíl: jobbra mutató 34">
              <a:extLst>
                <a:ext uri="{FF2B5EF4-FFF2-40B4-BE49-F238E27FC236}">
                  <a16:creationId xmlns:a16="http://schemas.microsoft.com/office/drawing/2014/main" id="{C78E9E0A-780F-4059-9737-CA92ACA61064}"/>
                </a:ext>
              </a:extLst>
            </p:cNvPr>
            <p:cNvSpPr/>
            <p:nvPr/>
          </p:nvSpPr>
          <p:spPr>
            <a:xfrm>
              <a:off x="1281667" y="5516772"/>
              <a:ext cx="6752491" cy="7832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Nyíl: felfelé mutató 35">
              <a:extLst>
                <a:ext uri="{FF2B5EF4-FFF2-40B4-BE49-F238E27FC236}">
                  <a16:creationId xmlns:a16="http://schemas.microsoft.com/office/drawing/2014/main" id="{B56D45E8-A80B-4A5D-9246-22DA75B107E2}"/>
                </a:ext>
              </a:extLst>
            </p:cNvPr>
            <p:cNvSpPr/>
            <p:nvPr/>
          </p:nvSpPr>
          <p:spPr>
            <a:xfrm>
              <a:off x="1237626" y="3970771"/>
              <a:ext cx="45719" cy="2672862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40" name="Egyenes összekötő 39">
              <a:extLst>
                <a:ext uri="{FF2B5EF4-FFF2-40B4-BE49-F238E27FC236}">
                  <a16:creationId xmlns:a16="http://schemas.microsoft.com/office/drawing/2014/main" id="{14DE9DFB-494E-438E-9A07-283AFCE632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4016" y="4877556"/>
              <a:ext cx="0" cy="1766077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Egyenes összekötő 41">
              <a:extLst>
                <a:ext uri="{FF2B5EF4-FFF2-40B4-BE49-F238E27FC236}">
                  <a16:creationId xmlns:a16="http://schemas.microsoft.com/office/drawing/2014/main" id="{02CCBC8D-388A-495E-911D-EAF239A93400}"/>
                </a:ext>
              </a:extLst>
            </p:cNvPr>
            <p:cNvCxnSpPr>
              <a:cxnSpLocks/>
              <a:stCxn id="46" idx="6"/>
            </p:cNvCxnSpPr>
            <p:nvPr/>
          </p:nvCxnSpPr>
          <p:spPr>
            <a:xfrm flipH="1" flipV="1">
              <a:off x="1281671" y="4634394"/>
              <a:ext cx="4775524" cy="16650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Szövegdoboz 42">
              <a:extLst>
                <a:ext uri="{FF2B5EF4-FFF2-40B4-BE49-F238E27FC236}">
                  <a16:creationId xmlns:a16="http://schemas.microsoft.com/office/drawing/2014/main" id="{D219EA92-E874-4CB5-ABD3-4F847B277B24}"/>
                </a:ext>
              </a:extLst>
            </p:cNvPr>
            <p:cNvSpPr txBox="1"/>
            <p:nvPr/>
          </p:nvSpPr>
          <p:spPr>
            <a:xfrm>
              <a:off x="6132845" y="4444422"/>
              <a:ext cx="27895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Teljes értékű munkatárs</a:t>
              </a:r>
            </a:p>
          </p:txBody>
        </p:sp>
        <p:sp>
          <p:nvSpPr>
            <p:cNvPr id="46" name="Szabadkézi sokszög: alakzat 45">
              <a:extLst>
                <a:ext uri="{FF2B5EF4-FFF2-40B4-BE49-F238E27FC236}">
                  <a16:creationId xmlns:a16="http://schemas.microsoft.com/office/drawing/2014/main" id="{9A873626-DA90-45B5-A0DE-3EED5B446951}"/>
                </a:ext>
              </a:extLst>
            </p:cNvPr>
            <p:cNvSpPr/>
            <p:nvPr/>
          </p:nvSpPr>
          <p:spPr>
            <a:xfrm>
              <a:off x="4642338" y="4632404"/>
              <a:ext cx="1414857" cy="1874197"/>
            </a:xfrm>
            <a:custGeom>
              <a:avLst/>
              <a:gdLst>
                <a:gd name="connsiteX0" fmla="*/ 0 w 4803112"/>
                <a:gd name="connsiteY0" fmla="*/ 1776126 h 1776126"/>
                <a:gd name="connsiteX1" fmla="*/ 633046 w 4803112"/>
                <a:gd name="connsiteY1" fmla="*/ 1615353 h 1776126"/>
                <a:gd name="connsiteX2" fmla="*/ 1406769 w 4803112"/>
                <a:gd name="connsiteY2" fmla="*/ 1243564 h 1776126"/>
                <a:gd name="connsiteX3" fmla="*/ 2160396 w 4803112"/>
                <a:gd name="connsiteY3" fmla="*/ 540179 h 1776126"/>
                <a:gd name="connsiteX4" fmla="*/ 2763297 w 4803112"/>
                <a:gd name="connsiteY4" fmla="*/ 148293 h 1776126"/>
                <a:gd name="connsiteX5" fmla="*/ 3426488 w 4803112"/>
                <a:gd name="connsiteY5" fmla="*/ 7616 h 1776126"/>
                <a:gd name="connsiteX6" fmla="*/ 4803112 w 4803112"/>
                <a:gd name="connsiteY6" fmla="*/ 17665 h 1776126"/>
                <a:gd name="connsiteX7" fmla="*/ 4752870 w 4803112"/>
                <a:gd name="connsiteY7" fmla="*/ 17665 h 1776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03112" h="1776126">
                  <a:moveTo>
                    <a:pt x="0" y="1776126"/>
                  </a:moveTo>
                  <a:cubicBezTo>
                    <a:pt x="199292" y="1740119"/>
                    <a:pt x="398584" y="1704113"/>
                    <a:pt x="633046" y="1615353"/>
                  </a:cubicBezTo>
                  <a:cubicBezTo>
                    <a:pt x="867508" y="1526593"/>
                    <a:pt x="1152211" y="1422760"/>
                    <a:pt x="1406769" y="1243564"/>
                  </a:cubicBezTo>
                  <a:cubicBezTo>
                    <a:pt x="1661327" y="1064368"/>
                    <a:pt x="1934308" y="722724"/>
                    <a:pt x="2160396" y="540179"/>
                  </a:cubicBezTo>
                  <a:cubicBezTo>
                    <a:pt x="2386484" y="357634"/>
                    <a:pt x="2552282" y="237053"/>
                    <a:pt x="2763297" y="148293"/>
                  </a:cubicBezTo>
                  <a:cubicBezTo>
                    <a:pt x="2974312" y="59532"/>
                    <a:pt x="3086519" y="29387"/>
                    <a:pt x="3426488" y="7616"/>
                  </a:cubicBezTo>
                  <a:cubicBezTo>
                    <a:pt x="3766457" y="-14155"/>
                    <a:pt x="4803112" y="17665"/>
                    <a:pt x="4803112" y="17665"/>
                  </a:cubicBezTo>
                  <a:lnTo>
                    <a:pt x="4752870" y="17665"/>
                  </a:lnTo>
                </a:path>
              </a:pathLst>
            </a:custGeom>
            <a:ln w="50800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83" name="Téglalap 82">
              <a:extLst>
                <a:ext uri="{FF2B5EF4-FFF2-40B4-BE49-F238E27FC236}">
                  <a16:creationId xmlns:a16="http://schemas.microsoft.com/office/drawing/2014/main" id="{C49A4635-74BD-46B8-AA3E-DB05E81839DB}"/>
                </a:ext>
              </a:extLst>
            </p:cNvPr>
            <p:cNvSpPr/>
            <p:nvPr/>
          </p:nvSpPr>
          <p:spPr>
            <a:xfrm>
              <a:off x="4738051" y="5638797"/>
              <a:ext cx="97289" cy="651255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5" name="Téglalap 84">
              <a:extLst>
                <a:ext uri="{FF2B5EF4-FFF2-40B4-BE49-F238E27FC236}">
                  <a16:creationId xmlns:a16="http://schemas.microsoft.com/office/drawing/2014/main" id="{3740A99A-81EA-431D-A75A-74F458DC9832}"/>
                </a:ext>
              </a:extLst>
            </p:cNvPr>
            <p:cNvSpPr/>
            <p:nvPr/>
          </p:nvSpPr>
          <p:spPr>
            <a:xfrm>
              <a:off x="4880729" y="5623242"/>
              <a:ext cx="97290" cy="41197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7" name="Téglalap 86">
              <a:extLst>
                <a:ext uri="{FF2B5EF4-FFF2-40B4-BE49-F238E27FC236}">
                  <a16:creationId xmlns:a16="http://schemas.microsoft.com/office/drawing/2014/main" id="{157EF372-65F9-4675-8CE4-BA6DDC274102}"/>
                </a:ext>
              </a:extLst>
            </p:cNvPr>
            <p:cNvSpPr/>
            <p:nvPr/>
          </p:nvSpPr>
          <p:spPr>
            <a:xfrm rot="10800000">
              <a:off x="5519478" y="4855037"/>
              <a:ext cx="96121" cy="61159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9" name="Téglalap 88">
              <a:extLst>
                <a:ext uri="{FF2B5EF4-FFF2-40B4-BE49-F238E27FC236}">
                  <a16:creationId xmlns:a16="http://schemas.microsoft.com/office/drawing/2014/main" id="{ABE526B1-CA0C-4837-8DC5-3E0B4613E0B9}"/>
                </a:ext>
              </a:extLst>
            </p:cNvPr>
            <p:cNvSpPr/>
            <p:nvPr/>
          </p:nvSpPr>
          <p:spPr>
            <a:xfrm rot="10800000">
              <a:off x="5345336" y="5131472"/>
              <a:ext cx="109829" cy="341596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8" name="Szövegdoboz 107">
              <a:extLst>
                <a:ext uri="{FF2B5EF4-FFF2-40B4-BE49-F238E27FC236}">
                  <a16:creationId xmlns:a16="http://schemas.microsoft.com/office/drawing/2014/main" id="{C498C4F9-A795-4517-9530-C285E6B9A079}"/>
                </a:ext>
              </a:extLst>
            </p:cNvPr>
            <p:cNvSpPr txBox="1"/>
            <p:nvPr/>
          </p:nvSpPr>
          <p:spPr>
            <a:xfrm>
              <a:off x="5174461" y="5898444"/>
              <a:ext cx="6752491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hu-HU" dirty="0"/>
                <a:t>Toborzási, kiválasztási, betanítási, oktatási </a:t>
              </a:r>
              <a:r>
                <a:rPr lang="hu-HU" dirty="0" err="1"/>
                <a:t>ktg</a:t>
              </a:r>
              <a:r>
                <a:rPr lang="hu-HU" dirty="0"/>
                <a:t>-ek, </a:t>
              </a:r>
            </a:p>
            <a:p>
              <a:r>
                <a:rPr lang="hu-HU" dirty="0"/>
                <a:t>Nem megfelelő munkatárs kiválasztásának kockázata és </a:t>
              </a:r>
              <a:r>
                <a:rPr lang="hu-HU" dirty="0" err="1"/>
                <a:t>ktg-ei</a:t>
              </a:r>
              <a:endParaRPr lang="hu-HU" dirty="0"/>
            </a:p>
          </p:txBody>
        </p:sp>
        <p:sp>
          <p:nvSpPr>
            <p:cNvPr id="110" name="Szövegdoboz 109">
              <a:extLst>
                <a:ext uri="{FF2B5EF4-FFF2-40B4-BE49-F238E27FC236}">
                  <a16:creationId xmlns:a16="http://schemas.microsoft.com/office/drawing/2014/main" id="{9C4E7F01-2039-49D7-ADA5-56E9A18E7654}"/>
                </a:ext>
              </a:extLst>
            </p:cNvPr>
            <p:cNvSpPr txBox="1"/>
            <p:nvPr/>
          </p:nvSpPr>
          <p:spPr>
            <a:xfrm>
              <a:off x="4396558" y="3837968"/>
              <a:ext cx="49760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/>
                <a:t>2. alternatíva: munkaerőpiacról beszerzés</a:t>
              </a:r>
            </a:p>
          </p:txBody>
        </p:sp>
      </p:grpSp>
      <p:grpSp>
        <p:nvGrpSpPr>
          <p:cNvPr id="128" name="Csoportba foglalás 127">
            <a:extLst>
              <a:ext uri="{FF2B5EF4-FFF2-40B4-BE49-F238E27FC236}">
                <a16:creationId xmlns:a16="http://schemas.microsoft.com/office/drawing/2014/main" id="{2BA3A1DF-B5E9-4875-B339-44AEAA730C11}"/>
              </a:ext>
            </a:extLst>
          </p:cNvPr>
          <p:cNvGrpSpPr/>
          <p:nvPr/>
        </p:nvGrpSpPr>
        <p:grpSpPr>
          <a:xfrm>
            <a:off x="8894971" y="2146824"/>
            <a:ext cx="3268959" cy="1624186"/>
            <a:chOff x="8894971" y="2146824"/>
            <a:chExt cx="3268959" cy="1624186"/>
          </a:xfrm>
        </p:grpSpPr>
        <p:sp>
          <p:nvSpPr>
            <p:cNvPr id="120" name="Téglalap 119">
              <a:extLst>
                <a:ext uri="{FF2B5EF4-FFF2-40B4-BE49-F238E27FC236}">
                  <a16:creationId xmlns:a16="http://schemas.microsoft.com/office/drawing/2014/main" id="{8234127C-34A0-4303-870F-8DBE5FA682D4}"/>
                </a:ext>
              </a:extLst>
            </p:cNvPr>
            <p:cNvSpPr/>
            <p:nvPr/>
          </p:nvSpPr>
          <p:spPr>
            <a:xfrm>
              <a:off x="8894971" y="2146824"/>
              <a:ext cx="3191011" cy="16241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8" name="Téglalap 117">
              <a:extLst>
                <a:ext uri="{FF2B5EF4-FFF2-40B4-BE49-F238E27FC236}">
                  <a16:creationId xmlns:a16="http://schemas.microsoft.com/office/drawing/2014/main" id="{708DA707-5E11-4B74-96DB-39AD45BEF5DA}"/>
                </a:ext>
              </a:extLst>
            </p:cNvPr>
            <p:cNvSpPr/>
            <p:nvPr/>
          </p:nvSpPr>
          <p:spPr>
            <a:xfrm rot="10800000">
              <a:off x="9766598" y="2631688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9" name="Szövegdoboz 118">
              <a:extLst>
                <a:ext uri="{FF2B5EF4-FFF2-40B4-BE49-F238E27FC236}">
                  <a16:creationId xmlns:a16="http://schemas.microsoft.com/office/drawing/2014/main" id="{A8270570-F195-4D2C-99B7-EF4CBE643E91}"/>
                </a:ext>
              </a:extLst>
            </p:cNvPr>
            <p:cNvSpPr txBox="1"/>
            <p:nvPr/>
          </p:nvSpPr>
          <p:spPr>
            <a:xfrm>
              <a:off x="10018273" y="2816986"/>
              <a:ext cx="2145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Alternatív haszon</a:t>
              </a:r>
            </a:p>
          </p:txBody>
        </p:sp>
        <p:sp>
          <p:nvSpPr>
            <p:cNvPr id="112" name="Téglalap 111">
              <a:extLst>
                <a:ext uri="{FF2B5EF4-FFF2-40B4-BE49-F238E27FC236}">
                  <a16:creationId xmlns:a16="http://schemas.microsoft.com/office/drawing/2014/main" id="{7663813A-93AD-4B11-9CF4-8BB59F617635}"/>
                </a:ext>
              </a:extLst>
            </p:cNvPr>
            <p:cNvSpPr/>
            <p:nvPr/>
          </p:nvSpPr>
          <p:spPr>
            <a:xfrm rot="10800000">
              <a:off x="9056226" y="2631500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4" name="Téglalap 113">
              <a:extLst>
                <a:ext uri="{FF2B5EF4-FFF2-40B4-BE49-F238E27FC236}">
                  <a16:creationId xmlns:a16="http://schemas.microsoft.com/office/drawing/2014/main" id="{8F07DDDC-4E72-4EFB-91A6-7FA266D73F3F}"/>
                </a:ext>
              </a:extLst>
            </p:cNvPr>
            <p:cNvSpPr/>
            <p:nvPr/>
          </p:nvSpPr>
          <p:spPr>
            <a:xfrm rot="10800000">
              <a:off x="9288082" y="2631500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6" name="Téglalap 115">
              <a:extLst>
                <a:ext uri="{FF2B5EF4-FFF2-40B4-BE49-F238E27FC236}">
                  <a16:creationId xmlns:a16="http://schemas.microsoft.com/office/drawing/2014/main" id="{A88EEEB6-2562-431F-99DB-683AB03EA7AA}"/>
                </a:ext>
              </a:extLst>
            </p:cNvPr>
            <p:cNvSpPr/>
            <p:nvPr/>
          </p:nvSpPr>
          <p:spPr>
            <a:xfrm rot="10800000">
              <a:off x="9523358" y="2633068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27" name="Csoportba foglalás 126">
            <a:extLst>
              <a:ext uri="{FF2B5EF4-FFF2-40B4-BE49-F238E27FC236}">
                <a16:creationId xmlns:a16="http://schemas.microsoft.com/office/drawing/2014/main" id="{66D5A46C-79BD-4011-B911-B8546DFA6659}"/>
              </a:ext>
            </a:extLst>
          </p:cNvPr>
          <p:cNvGrpSpPr/>
          <p:nvPr/>
        </p:nvGrpSpPr>
        <p:grpSpPr>
          <a:xfrm>
            <a:off x="743578" y="331598"/>
            <a:ext cx="8143681" cy="3879673"/>
            <a:chOff x="743578" y="331598"/>
            <a:chExt cx="8143681" cy="3879673"/>
          </a:xfrm>
        </p:grpSpPr>
        <p:sp>
          <p:nvSpPr>
            <p:cNvPr id="28" name="Szövegdoboz 27">
              <a:extLst>
                <a:ext uri="{FF2B5EF4-FFF2-40B4-BE49-F238E27FC236}">
                  <a16:creationId xmlns:a16="http://schemas.microsoft.com/office/drawing/2014/main" id="{37E6D977-D157-41C2-A1F8-CB77A5CABAA0}"/>
                </a:ext>
              </a:extLst>
            </p:cNvPr>
            <p:cNvSpPr txBox="1"/>
            <p:nvPr/>
          </p:nvSpPr>
          <p:spPr>
            <a:xfrm>
              <a:off x="3254078" y="2733943"/>
              <a:ext cx="278959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dirty="0"/>
                <a:t>Szakirányú </a:t>
              </a:r>
            </a:p>
            <a:p>
              <a:pPr algn="ctr"/>
              <a:r>
                <a:rPr lang="hu-HU" dirty="0"/>
                <a:t>oktatás </a:t>
              </a:r>
            </a:p>
            <a:p>
              <a:pPr algn="ctr"/>
              <a:r>
                <a:rPr lang="hu-HU" dirty="0"/>
                <a:t>vége</a:t>
              </a:r>
            </a:p>
            <a:p>
              <a:endParaRPr lang="hu-HU" dirty="0"/>
            </a:p>
            <a:p>
              <a:endParaRPr lang="hu-HU" dirty="0"/>
            </a:p>
          </p:txBody>
        </p:sp>
        <p:sp>
          <p:nvSpPr>
            <p:cNvPr id="8" name="Nyíl: jobbra mutató 7">
              <a:extLst>
                <a:ext uri="{FF2B5EF4-FFF2-40B4-BE49-F238E27FC236}">
                  <a16:creationId xmlns:a16="http://schemas.microsoft.com/office/drawing/2014/main" id="{AFD32A93-4D89-472B-9A80-257E93804AB4}"/>
                </a:ext>
              </a:extLst>
            </p:cNvPr>
            <p:cNvSpPr/>
            <p:nvPr/>
          </p:nvSpPr>
          <p:spPr>
            <a:xfrm>
              <a:off x="1245995" y="2572380"/>
              <a:ext cx="6752491" cy="7832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Nyíl: felfelé mutató 8">
              <a:extLst>
                <a:ext uri="{FF2B5EF4-FFF2-40B4-BE49-F238E27FC236}">
                  <a16:creationId xmlns:a16="http://schemas.microsoft.com/office/drawing/2014/main" id="{8B45716B-EB37-46CD-830D-3056F9CF1B52}"/>
                </a:ext>
              </a:extLst>
            </p:cNvPr>
            <p:cNvSpPr/>
            <p:nvPr/>
          </p:nvSpPr>
          <p:spPr>
            <a:xfrm>
              <a:off x="1235948" y="733532"/>
              <a:ext cx="45719" cy="2672862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id="{A782C7D8-47AB-45C8-BBB0-8BCB7F79DE15}"/>
                </a:ext>
              </a:extLst>
            </p:cNvPr>
            <p:cNvSpPr txBox="1"/>
            <p:nvPr/>
          </p:nvSpPr>
          <p:spPr>
            <a:xfrm>
              <a:off x="743578" y="331598"/>
              <a:ext cx="30073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Havi egyenleg:</a:t>
              </a:r>
            </a:p>
            <a:p>
              <a:r>
                <a:rPr lang="hu-HU" dirty="0"/>
                <a:t>		bevétel - kiadás</a:t>
              </a:r>
            </a:p>
          </p:txBody>
        </p:sp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CD023EAA-A964-4B35-8E77-79EBF4AF7147}"/>
                </a:ext>
              </a:extLst>
            </p:cNvPr>
            <p:cNvSpPr txBox="1"/>
            <p:nvPr/>
          </p:nvSpPr>
          <p:spPr>
            <a:xfrm>
              <a:off x="7343081" y="2713755"/>
              <a:ext cx="13710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Idő</a:t>
              </a:r>
            </a:p>
          </p:txBody>
        </p:sp>
        <p:sp>
          <p:nvSpPr>
            <p:cNvPr id="18" name="Szabadkézi sokszög: alakzat 17">
              <a:extLst>
                <a:ext uri="{FF2B5EF4-FFF2-40B4-BE49-F238E27FC236}">
                  <a16:creationId xmlns:a16="http://schemas.microsoft.com/office/drawing/2014/main" id="{73CACD04-B5F6-4C8C-92CD-D53D23455DC9}"/>
                </a:ext>
              </a:extLst>
            </p:cNvPr>
            <p:cNvSpPr/>
            <p:nvPr/>
          </p:nvSpPr>
          <p:spPr>
            <a:xfrm>
              <a:off x="1256044" y="1640316"/>
              <a:ext cx="4803112" cy="1776126"/>
            </a:xfrm>
            <a:custGeom>
              <a:avLst/>
              <a:gdLst>
                <a:gd name="connsiteX0" fmla="*/ 0 w 4803112"/>
                <a:gd name="connsiteY0" fmla="*/ 1776126 h 1776126"/>
                <a:gd name="connsiteX1" fmla="*/ 633046 w 4803112"/>
                <a:gd name="connsiteY1" fmla="*/ 1615353 h 1776126"/>
                <a:gd name="connsiteX2" fmla="*/ 1406769 w 4803112"/>
                <a:gd name="connsiteY2" fmla="*/ 1243564 h 1776126"/>
                <a:gd name="connsiteX3" fmla="*/ 2160396 w 4803112"/>
                <a:gd name="connsiteY3" fmla="*/ 540179 h 1776126"/>
                <a:gd name="connsiteX4" fmla="*/ 2763297 w 4803112"/>
                <a:gd name="connsiteY4" fmla="*/ 148293 h 1776126"/>
                <a:gd name="connsiteX5" fmla="*/ 3426488 w 4803112"/>
                <a:gd name="connsiteY5" fmla="*/ 7616 h 1776126"/>
                <a:gd name="connsiteX6" fmla="*/ 4803112 w 4803112"/>
                <a:gd name="connsiteY6" fmla="*/ 17665 h 1776126"/>
                <a:gd name="connsiteX7" fmla="*/ 4752870 w 4803112"/>
                <a:gd name="connsiteY7" fmla="*/ 17665 h 1776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03112" h="1776126">
                  <a:moveTo>
                    <a:pt x="0" y="1776126"/>
                  </a:moveTo>
                  <a:cubicBezTo>
                    <a:pt x="199292" y="1740119"/>
                    <a:pt x="398584" y="1704113"/>
                    <a:pt x="633046" y="1615353"/>
                  </a:cubicBezTo>
                  <a:cubicBezTo>
                    <a:pt x="867508" y="1526593"/>
                    <a:pt x="1152211" y="1422760"/>
                    <a:pt x="1406769" y="1243564"/>
                  </a:cubicBezTo>
                  <a:cubicBezTo>
                    <a:pt x="1661327" y="1064368"/>
                    <a:pt x="1934308" y="722724"/>
                    <a:pt x="2160396" y="540179"/>
                  </a:cubicBezTo>
                  <a:cubicBezTo>
                    <a:pt x="2386484" y="357634"/>
                    <a:pt x="2552282" y="237053"/>
                    <a:pt x="2763297" y="148293"/>
                  </a:cubicBezTo>
                  <a:cubicBezTo>
                    <a:pt x="2974312" y="59532"/>
                    <a:pt x="3086519" y="29387"/>
                    <a:pt x="3426488" y="7616"/>
                  </a:cubicBezTo>
                  <a:cubicBezTo>
                    <a:pt x="3766457" y="-14155"/>
                    <a:pt x="4803112" y="17665"/>
                    <a:pt x="4803112" y="17665"/>
                  </a:cubicBezTo>
                  <a:lnTo>
                    <a:pt x="4752870" y="17665"/>
                  </a:lnTo>
                </a:path>
              </a:pathLst>
            </a:custGeom>
            <a:ln w="50800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cxnSp>
          <p:nvCxnSpPr>
            <p:cNvPr id="24" name="Egyenes összekötő 23">
              <a:extLst>
                <a:ext uri="{FF2B5EF4-FFF2-40B4-BE49-F238E27FC236}">
                  <a16:creationId xmlns:a16="http://schemas.microsoft.com/office/drawing/2014/main" id="{DED87321-400A-4C7D-A498-EA32BB5A1BE1}"/>
                </a:ext>
              </a:extLst>
            </p:cNvPr>
            <p:cNvCxnSpPr/>
            <p:nvPr/>
          </p:nvCxnSpPr>
          <p:spPr>
            <a:xfrm flipV="1">
              <a:off x="4642338" y="1640316"/>
              <a:ext cx="0" cy="977783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gyenes összekötő 28">
              <a:extLst>
                <a:ext uri="{FF2B5EF4-FFF2-40B4-BE49-F238E27FC236}">
                  <a16:creationId xmlns:a16="http://schemas.microsoft.com/office/drawing/2014/main" id="{83C98403-E874-40BA-9ECC-DD7F2AF0EA6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51166" y="1619559"/>
              <a:ext cx="4702290" cy="10378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Szövegdoboz 32">
              <a:extLst>
                <a:ext uri="{FF2B5EF4-FFF2-40B4-BE49-F238E27FC236}">
                  <a16:creationId xmlns:a16="http://schemas.microsoft.com/office/drawing/2014/main" id="{C2B5E20E-0BF0-4562-90C0-FB834BFFA28A}"/>
                </a:ext>
              </a:extLst>
            </p:cNvPr>
            <p:cNvSpPr txBox="1"/>
            <p:nvPr/>
          </p:nvSpPr>
          <p:spPr>
            <a:xfrm>
              <a:off x="6097669" y="1447355"/>
              <a:ext cx="27895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Teljes értékű munkatárs</a:t>
              </a:r>
            </a:p>
          </p:txBody>
        </p:sp>
        <p:sp>
          <p:nvSpPr>
            <p:cNvPr id="51" name="Téglalap 50">
              <a:extLst>
                <a:ext uri="{FF2B5EF4-FFF2-40B4-BE49-F238E27FC236}">
                  <a16:creationId xmlns:a16="http://schemas.microsoft.com/office/drawing/2014/main" id="{4043DF9C-01CC-4EFE-9E33-1EB4BF7325B2}"/>
                </a:ext>
              </a:extLst>
            </p:cNvPr>
            <p:cNvSpPr/>
            <p:nvPr/>
          </p:nvSpPr>
          <p:spPr>
            <a:xfrm>
              <a:off x="1367997" y="2661079"/>
              <a:ext cx="159989" cy="651255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Téglalap 60">
              <a:extLst>
                <a:ext uri="{FF2B5EF4-FFF2-40B4-BE49-F238E27FC236}">
                  <a16:creationId xmlns:a16="http://schemas.microsoft.com/office/drawing/2014/main" id="{8A62B314-7284-475D-A70F-605DFC0DE044}"/>
                </a:ext>
              </a:extLst>
            </p:cNvPr>
            <p:cNvSpPr/>
            <p:nvPr/>
          </p:nvSpPr>
          <p:spPr>
            <a:xfrm>
              <a:off x="1631572" y="2661080"/>
              <a:ext cx="159989" cy="52523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3" name="Téglalap 62">
              <a:extLst>
                <a:ext uri="{FF2B5EF4-FFF2-40B4-BE49-F238E27FC236}">
                  <a16:creationId xmlns:a16="http://schemas.microsoft.com/office/drawing/2014/main" id="{E53CE525-AD41-47F8-9E0D-812097836503}"/>
                </a:ext>
              </a:extLst>
            </p:cNvPr>
            <p:cNvSpPr/>
            <p:nvPr/>
          </p:nvSpPr>
          <p:spPr>
            <a:xfrm>
              <a:off x="1893120" y="2671117"/>
              <a:ext cx="159989" cy="41197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Téglalap 64">
              <a:extLst>
                <a:ext uri="{FF2B5EF4-FFF2-40B4-BE49-F238E27FC236}">
                  <a16:creationId xmlns:a16="http://schemas.microsoft.com/office/drawing/2014/main" id="{A7062BD0-D6A7-4F8D-A1EC-5483CC72C4E0}"/>
                </a:ext>
              </a:extLst>
            </p:cNvPr>
            <p:cNvSpPr/>
            <p:nvPr/>
          </p:nvSpPr>
          <p:spPr>
            <a:xfrm>
              <a:off x="2159275" y="2671117"/>
              <a:ext cx="159989" cy="27086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7" name="Téglalap 66">
              <a:extLst>
                <a:ext uri="{FF2B5EF4-FFF2-40B4-BE49-F238E27FC236}">
                  <a16:creationId xmlns:a16="http://schemas.microsoft.com/office/drawing/2014/main" id="{A85123BA-8CD4-407C-93E7-C5007A8F08AF}"/>
                </a:ext>
              </a:extLst>
            </p:cNvPr>
            <p:cNvSpPr/>
            <p:nvPr/>
          </p:nvSpPr>
          <p:spPr>
            <a:xfrm>
              <a:off x="2405115" y="2664491"/>
              <a:ext cx="146863" cy="19178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Téglalap 69">
              <a:extLst>
                <a:ext uri="{FF2B5EF4-FFF2-40B4-BE49-F238E27FC236}">
                  <a16:creationId xmlns:a16="http://schemas.microsoft.com/office/drawing/2014/main" id="{0828BA39-6337-4BC8-BC95-6218FEA004FF}"/>
                </a:ext>
              </a:extLst>
            </p:cNvPr>
            <p:cNvSpPr/>
            <p:nvPr/>
          </p:nvSpPr>
          <p:spPr>
            <a:xfrm rot="10800000">
              <a:off x="4406639" y="1802246"/>
              <a:ext cx="146851" cy="722437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2" name="Téglalap 71">
              <a:extLst>
                <a:ext uri="{FF2B5EF4-FFF2-40B4-BE49-F238E27FC236}">
                  <a16:creationId xmlns:a16="http://schemas.microsoft.com/office/drawing/2014/main" id="{A7E977EF-9AD6-4228-97FE-6CC2CBE3692C}"/>
                </a:ext>
              </a:extLst>
            </p:cNvPr>
            <p:cNvSpPr/>
            <p:nvPr/>
          </p:nvSpPr>
          <p:spPr>
            <a:xfrm rot="10800000">
              <a:off x="4143065" y="1862292"/>
              <a:ext cx="135522" cy="662391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4" name="Téglalap 73">
              <a:extLst>
                <a:ext uri="{FF2B5EF4-FFF2-40B4-BE49-F238E27FC236}">
                  <a16:creationId xmlns:a16="http://schemas.microsoft.com/office/drawing/2014/main" id="{A72530F1-3916-47C8-9963-3A1CEC9E6CE7}"/>
                </a:ext>
              </a:extLst>
            </p:cNvPr>
            <p:cNvSpPr/>
            <p:nvPr/>
          </p:nvSpPr>
          <p:spPr>
            <a:xfrm rot="10800000">
              <a:off x="3881517" y="1995100"/>
              <a:ext cx="135522" cy="519546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6" name="Téglalap 75">
              <a:extLst>
                <a:ext uri="{FF2B5EF4-FFF2-40B4-BE49-F238E27FC236}">
                  <a16:creationId xmlns:a16="http://schemas.microsoft.com/office/drawing/2014/main" id="{3B2FAC8A-DA04-4BF4-9FE0-B2877983CEB8}"/>
                </a:ext>
              </a:extLst>
            </p:cNvPr>
            <p:cNvSpPr/>
            <p:nvPr/>
          </p:nvSpPr>
          <p:spPr>
            <a:xfrm rot="10800000">
              <a:off x="3615362" y="2173050"/>
              <a:ext cx="135522" cy="341596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8" name="Téglalap 77">
              <a:extLst>
                <a:ext uri="{FF2B5EF4-FFF2-40B4-BE49-F238E27FC236}">
                  <a16:creationId xmlns:a16="http://schemas.microsoft.com/office/drawing/2014/main" id="{7E6A4950-4EC6-4D5F-B0EB-0BE037672038}"/>
                </a:ext>
              </a:extLst>
            </p:cNvPr>
            <p:cNvSpPr/>
            <p:nvPr/>
          </p:nvSpPr>
          <p:spPr>
            <a:xfrm rot="10800000">
              <a:off x="3382646" y="2324690"/>
              <a:ext cx="135521" cy="19658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1" name="Téglalap 90">
              <a:extLst>
                <a:ext uri="{FF2B5EF4-FFF2-40B4-BE49-F238E27FC236}">
                  <a16:creationId xmlns:a16="http://schemas.microsoft.com/office/drawing/2014/main" id="{BBEE0D83-C300-4B39-9788-1CD5C4E2FD26}"/>
                </a:ext>
              </a:extLst>
            </p:cNvPr>
            <p:cNvSpPr/>
            <p:nvPr/>
          </p:nvSpPr>
          <p:spPr>
            <a:xfrm rot="10800000">
              <a:off x="4719321" y="1734850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3" name="Téglalap 92">
              <a:extLst>
                <a:ext uri="{FF2B5EF4-FFF2-40B4-BE49-F238E27FC236}">
                  <a16:creationId xmlns:a16="http://schemas.microsoft.com/office/drawing/2014/main" id="{99C39506-878D-4261-900F-4F6001147B20}"/>
                </a:ext>
              </a:extLst>
            </p:cNvPr>
            <p:cNvSpPr/>
            <p:nvPr/>
          </p:nvSpPr>
          <p:spPr>
            <a:xfrm rot="10800000">
              <a:off x="4951177" y="1734850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5" name="Téglalap 94">
              <a:extLst>
                <a:ext uri="{FF2B5EF4-FFF2-40B4-BE49-F238E27FC236}">
                  <a16:creationId xmlns:a16="http://schemas.microsoft.com/office/drawing/2014/main" id="{9ECF51EF-F4E1-4F3E-8482-F76BC0A06144}"/>
                </a:ext>
              </a:extLst>
            </p:cNvPr>
            <p:cNvSpPr/>
            <p:nvPr/>
          </p:nvSpPr>
          <p:spPr>
            <a:xfrm rot="10800000">
              <a:off x="5186453" y="1736418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7" name="Téglalap 96">
              <a:extLst>
                <a:ext uri="{FF2B5EF4-FFF2-40B4-BE49-F238E27FC236}">
                  <a16:creationId xmlns:a16="http://schemas.microsoft.com/office/drawing/2014/main" id="{9E0209B4-9512-4C33-901E-03E8965A2BA7}"/>
                </a:ext>
              </a:extLst>
            </p:cNvPr>
            <p:cNvSpPr/>
            <p:nvPr/>
          </p:nvSpPr>
          <p:spPr>
            <a:xfrm rot="10800000">
              <a:off x="5429693" y="1735038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2" name="Szövegdoboz 101">
              <a:extLst>
                <a:ext uri="{FF2B5EF4-FFF2-40B4-BE49-F238E27FC236}">
                  <a16:creationId xmlns:a16="http://schemas.microsoft.com/office/drawing/2014/main" id="{2AC17952-1C9E-4CA5-81BB-E2C8E670FC46}"/>
                </a:ext>
              </a:extLst>
            </p:cNvPr>
            <p:cNvSpPr txBox="1"/>
            <p:nvPr/>
          </p:nvSpPr>
          <p:spPr>
            <a:xfrm>
              <a:off x="4406639" y="435620"/>
              <a:ext cx="36178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/>
                <a:t>1. alternatíva: képzés</a:t>
              </a:r>
            </a:p>
          </p:txBody>
        </p:sp>
        <p:sp>
          <p:nvSpPr>
            <p:cNvPr id="103" name="Csillag: 4 ágú 102">
              <a:extLst>
                <a:ext uri="{FF2B5EF4-FFF2-40B4-BE49-F238E27FC236}">
                  <a16:creationId xmlns:a16="http://schemas.microsoft.com/office/drawing/2014/main" id="{2054844F-4C88-491C-A878-9ED7823F3951}"/>
                </a:ext>
              </a:extLst>
            </p:cNvPr>
            <p:cNvSpPr/>
            <p:nvPr/>
          </p:nvSpPr>
          <p:spPr>
            <a:xfrm>
              <a:off x="4462406" y="2400918"/>
              <a:ext cx="372934" cy="408493"/>
            </a:xfrm>
            <a:prstGeom prst="star4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2" name="Csillag: 4 ágú 121">
              <a:extLst>
                <a:ext uri="{FF2B5EF4-FFF2-40B4-BE49-F238E27FC236}">
                  <a16:creationId xmlns:a16="http://schemas.microsoft.com/office/drawing/2014/main" id="{4ADF499A-3070-427E-806D-5C2AD367632F}"/>
                </a:ext>
              </a:extLst>
            </p:cNvPr>
            <p:cNvSpPr/>
            <p:nvPr/>
          </p:nvSpPr>
          <p:spPr>
            <a:xfrm>
              <a:off x="5459432" y="2413852"/>
              <a:ext cx="372934" cy="408493"/>
            </a:xfrm>
            <a:prstGeom prst="star4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AAE63889-21FD-4A8F-BA07-0497BCF878B9}"/>
              </a:ext>
            </a:extLst>
          </p:cNvPr>
          <p:cNvSpPr txBox="1"/>
          <p:nvPr/>
        </p:nvSpPr>
        <p:spPr>
          <a:xfrm>
            <a:off x="-125503" y="1612167"/>
            <a:ext cx="27895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Szakirányú </a:t>
            </a:r>
          </a:p>
          <a:p>
            <a:pPr algn="ctr"/>
            <a:r>
              <a:rPr lang="hu-HU" dirty="0"/>
              <a:t>oktatás </a:t>
            </a:r>
          </a:p>
          <a:p>
            <a:pPr algn="ctr"/>
            <a:r>
              <a:rPr lang="hu-HU" dirty="0"/>
              <a:t>kezdete</a:t>
            </a:r>
          </a:p>
          <a:p>
            <a:endParaRPr lang="hu-HU" dirty="0"/>
          </a:p>
        </p:txBody>
      </p:sp>
      <p:sp>
        <p:nvSpPr>
          <p:cNvPr id="52" name="Csillag: 4 ágú 51">
            <a:extLst>
              <a:ext uri="{FF2B5EF4-FFF2-40B4-BE49-F238E27FC236}">
                <a16:creationId xmlns:a16="http://schemas.microsoft.com/office/drawing/2014/main" id="{D3071DE9-35FB-481A-BA57-D99C2C9EDCBC}"/>
              </a:ext>
            </a:extLst>
          </p:cNvPr>
          <p:cNvSpPr/>
          <p:nvPr/>
        </p:nvSpPr>
        <p:spPr>
          <a:xfrm>
            <a:off x="1073758" y="2407293"/>
            <a:ext cx="372934" cy="408493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907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Egyenes összekötő 79">
            <a:extLst>
              <a:ext uri="{FF2B5EF4-FFF2-40B4-BE49-F238E27FC236}">
                <a16:creationId xmlns:a16="http://schemas.microsoft.com/office/drawing/2014/main" id="{67C6609F-8CBD-4906-8B62-CDF8FD7E39C4}"/>
              </a:ext>
            </a:extLst>
          </p:cNvPr>
          <p:cNvCxnSpPr>
            <a:cxnSpLocks/>
          </p:cNvCxnSpPr>
          <p:nvPr/>
        </p:nvCxnSpPr>
        <p:spPr>
          <a:xfrm flipV="1">
            <a:off x="6957609" y="1719055"/>
            <a:ext cx="0" cy="3876455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Nyíl: jobbra mutató 34">
            <a:extLst>
              <a:ext uri="{FF2B5EF4-FFF2-40B4-BE49-F238E27FC236}">
                <a16:creationId xmlns:a16="http://schemas.microsoft.com/office/drawing/2014/main" id="{C78E9E0A-780F-4059-9737-CA92ACA61064}"/>
              </a:ext>
            </a:extLst>
          </p:cNvPr>
          <p:cNvSpPr/>
          <p:nvPr/>
        </p:nvSpPr>
        <p:spPr>
          <a:xfrm>
            <a:off x="1281667" y="5516772"/>
            <a:ext cx="6752491" cy="783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Nyíl: felfelé mutató 35">
            <a:extLst>
              <a:ext uri="{FF2B5EF4-FFF2-40B4-BE49-F238E27FC236}">
                <a16:creationId xmlns:a16="http://schemas.microsoft.com/office/drawing/2014/main" id="{B56D45E8-A80B-4A5D-9246-22DA75B107E2}"/>
              </a:ext>
            </a:extLst>
          </p:cNvPr>
          <p:cNvSpPr/>
          <p:nvPr/>
        </p:nvSpPr>
        <p:spPr>
          <a:xfrm>
            <a:off x="1237626" y="3970771"/>
            <a:ext cx="45719" cy="26728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40" name="Egyenes összekötő 39">
            <a:extLst>
              <a:ext uri="{FF2B5EF4-FFF2-40B4-BE49-F238E27FC236}">
                <a16:creationId xmlns:a16="http://schemas.microsoft.com/office/drawing/2014/main" id="{14DE9DFB-494E-438E-9A07-283AFCE63254}"/>
              </a:ext>
            </a:extLst>
          </p:cNvPr>
          <p:cNvCxnSpPr>
            <a:cxnSpLocks/>
          </p:cNvCxnSpPr>
          <p:nvPr/>
        </p:nvCxnSpPr>
        <p:spPr>
          <a:xfrm flipV="1">
            <a:off x="4644016" y="4877556"/>
            <a:ext cx="0" cy="1766077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41">
            <a:extLst>
              <a:ext uri="{FF2B5EF4-FFF2-40B4-BE49-F238E27FC236}">
                <a16:creationId xmlns:a16="http://schemas.microsoft.com/office/drawing/2014/main" id="{02CCBC8D-388A-495E-911D-EAF239A93400}"/>
              </a:ext>
            </a:extLst>
          </p:cNvPr>
          <p:cNvCxnSpPr>
            <a:cxnSpLocks/>
            <a:stCxn id="46" idx="6"/>
          </p:cNvCxnSpPr>
          <p:nvPr/>
        </p:nvCxnSpPr>
        <p:spPr>
          <a:xfrm flipH="1" flipV="1">
            <a:off x="2592789" y="4673972"/>
            <a:ext cx="4775524" cy="1665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D219EA92-E874-4CB5-ABD3-4F847B277B24}"/>
              </a:ext>
            </a:extLst>
          </p:cNvPr>
          <p:cNvSpPr txBox="1"/>
          <p:nvPr/>
        </p:nvSpPr>
        <p:spPr>
          <a:xfrm>
            <a:off x="7417239" y="4489549"/>
            <a:ext cx="2789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Teljes értékű munkatárs</a:t>
            </a:r>
          </a:p>
        </p:txBody>
      </p:sp>
      <p:sp>
        <p:nvSpPr>
          <p:cNvPr id="46" name="Szabadkézi sokszög: alakzat 45">
            <a:extLst>
              <a:ext uri="{FF2B5EF4-FFF2-40B4-BE49-F238E27FC236}">
                <a16:creationId xmlns:a16="http://schemas.microsoft.com/office/drawing/2014/main" id="{9A873626-DA90-45B5-A0DE-3EED5B446951}"/>
              </a:ext>
            </a:extLst>
          </p:cNvPr>
          <p:cNvSpPr/>
          <p:nvPr/>
        </p:nvSpPr>
        <p:spPr>
          <a:xfrm>
            <a:off x="5953456" y="4671982"/>
            <a:ext cx="1414857" cy="1874197"/>
          </a:xfrm>
          <a:custGeom>
            <a:avLst/>
            <a:gdLst>
              <a:gd name="connsiteX0" fmla="*/ 0 w 4803112"/>
              <a:gd name="connsiteY0" fmla="*/ 1776126 h 1776126"/>
              <a:gd name="connsiteX1" fmla="*/ 633046 w 4803112"/>
              <a:gd name="connsiteY1" fmla="*/ 1615353 h 1776126"/>
              <a:gd name="connsiteX2" fmla="*/ 1406769 w 4803112"/>
              <a:gd name="connsiteY2" fmla="*/ 1243564 h 1776126"/>
              <a:gd name="connsiteX3" fmla="*/ 2160396 w 4803112"/>
              <a:gd name="connsiteY3" fmla="*/ 540179 h 1776126"/>
              <a:gd name="connsiteX4" fmla="*/ 2763297 w 4803112"/>
              <a:gd name="connsiteY4" fmla="*/ 148293 h 1776126"/>
              <a:gd name="connsiteX5" fmla="*/ 3426488 w 4803112"/>
              <a:gd name="connsiteY5" fmla="*/ 7616 h 1776126"/>
              <a:gd name="connsiteX6" fmla="*/ 4803112 w 4803112"/>
              <a:gd name="connsiteY6" fmla="*/ 17665 h 1776126"/>
              <a:gd name="connsiteX7" fmla="*/ 4752870 w 4803112"/>
              <a:gd name="connsiteY7" fmla="*/ 17665 h 177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03112" h="1776126">
                <a:moveTo>
                  <a:pt x="0" y="1776126"/>
                </a:moveTo>
                <a:cubicBezTo>
                  <a:pt x="199292" y="1740119"/>
                  <a:pt x="398584" y="1704113"/>
                  <a:pt x="633046" y="1615353"/>
                </a:cubicBezTo>
                <a:cubicBezTo>
                  <a:pt x="867508" y="1526593"/>
                  <a:pt x="1152211" y="1422760"/>
                  <a:pt x="1406769" y="1243564"/>
                </a:cubicBezTo>
                <a:cubicBezTo>
                  <a:pt x="1661327" y="1064368"/>
                  <a:pt x="1934308" y="722724"/>
                  <a:pt x="2160396" y="540179"/>
                </a:cubicBezTo>
                <a:cubicBezTo>
                  <a:pt x="2386484" y="357634"/>
                  <a:pt x="2552282" y="237053"/>
                  <a:pt x="2763297" y="148293"/>
                </a:cubicBezTo>
                <a:cubicBezTo>
                  <a:pt x="2974312" y="59532"/>
                  <a:pt x="3086519" y="29387"/>
                  <a:pt x="3426488" y="7616"/>
                </a:cubicBezTo>
                <a:cubicBezTo>
                  <a:pt x="3766457" y="-14155"/>
                  <a:pt x="4803112" y="17665"/>
                  <a:pt x="4803112" y="17665"/>
                </a:cubicBezTo>
                <a:lnTo>
                  <a:pt x="4752870" y="17665"/>
                </a:lnTo>
              </a:path>
            </a:pathLst>
          </a:custGeom>
          <a:ln w="50800"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83" name="Téglalap 82">
            <a:extLst>
              <a:ext uri="{FF2B5EF4-FFF2-40B4-BE49-F238E27FC236}">
                <a16:creationId xmlns:a16="http://schemas.microsoft.com/office/drawing/2014/main" id="{C49A4635-74BD-46B8-AA3E-DB05E81839DB}"/>
              </a:ext>
            </a:extLst>
          </p:cNvPr>
          <p:cNvSpPr/>
          <p:nvPr/>
        </p:nvSpPr>
        <p:spPr>
          <a:xfrm>
            <a:off x="6049169" y="5678375"/>
            <a:ext cx="97289" cy="65125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5" name="Téglalap 84">
            <a:extLst>
              <a:ext uri="{FF2B5EF4-FFF2-40B4-BE49-F238E27FC236}">
                <a16:creationId xmlns:a16="http://schemas.microsoft.com/office/drawing/2014/main" id="{3740A99A-81EA-431D-A75A-74F458DC9832}"/>
              </a:ext>
            </a:extLst>
          </p:cNvPr>
          <p:cNvSpPr/>
          <p:nvPr/>
        </p:nvSpPr>
        <p:spPr>
          <a:xfrm>
            <a:off x="6191847" y="5662820"/>
            <a:ext cx="97290" cy="4119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7" name="Téglalap 86">
            <a:extLst>
              <a:ext uri="{FF2B5EF4-FFF2-40B4-BE49-F238E27FC236}">
                <a16:creationId xmlns:a16="http://schemas.microsoft.com/office/drawing/2014/main" id="{157EF372-65F9-4675-8CE4-BA6DDC274102}"/>
              </a:ext>
            </a:extLst>
          </p:cNvPr>
          <p:cNvSpPr/>
          <p:nvPr/>
        </p:nvSpPr>
        <p:spPr>
          <a:xfrm rot="10800000">
            <a:off x="6830596" y="4894615"/>
            <a:ext cx="96121" cy="61159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9" name="Téglalap 88">
            <a:extLst>
              <a:ext uri="{FF2B5EF4-FFF2-40B4-BE49-F238E27FC236}">
                <a16:creationId xmlns:a16="http://schemas.microsoft.com/office/drawing/2014/main" id="{ABE526B1-CA0C-4837-8DC5-3E0B4613E0B9}"/>
              </a:ext>
            </a:extLst>
          </p:cNvPr>
          <p:cNvSpPr/>
          <p:nvPr/>
        </p:nvSpPr>
        <p:spPr>
          <a:xfrm rot="10800000">
            <a:off x="6656454" y="5171050"/>
            <a:ext cx="109829" cy="3415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0" name="Szövegdoboz 109">
            <a:extLst>
              <a:ext uri="{FF2B5EF4-FFF2-40B4-BE49-F238E27FC236}">
                <a16:creationId xmlns:a16="http://schemas.microsoft.com/office/drawing/2014/main" id="{9C4E7F01-2039-49D7-ADA5-56E9A18E7654}"/>
              </a:ext>
            </a:extLst>
          </p:cNvPr>
          <p:cNvSpPr txBox="1"/>
          <p:nvPr/>
        </p:nvSpPr>
        <p:spPr>
          <a:xfrm>
            <a:off x="4396558" y="3837968"/>
            <a:ext cx="4976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2. alternatíva: </a:t>
            </a:r>
          </a:p>
          <a:p>
            <a:r>
              <a:rPr lang="hu-HU" b="1" dirty="0"/>
              <a:t>munkaerőpiacról beszerzés</a:t>
            </a:r>
          </a:p>
        </p:txBody>
      </p:sp>
      <p:grpSp>
        <p:nvGrpSpPr>
          <p:cNvPr id="128" name="Csoportba foglalás 127">
            <a:extLst>
              <a:ext uri="{FF2B5EF4-FFF2-40B4-BE49-F238E27FC236}">
                <a16:creationId xmlns:a16="http://schemas.microsoft.com/office/drawing/2014/main" id="{2BA3A1DF-B5E9-4875-B339-44AEAA730C11}"/>
              </a:ext>
            </a:extLst>
          </p:cNvPr>
          <p:cNvGrpSpPr/>
          <p:nvPr/>
        </p:nvGrpSpPr>
        <p:grpSpPr>
          <a:xfrm>
            <a:off x="8196011" y="2146823"/>
            <a:ext cx="3889971" cy="2337476"/>
            <a:chOff x="8894971" y="2146824"/>
            <a:chExt cx="3191011" cy="1624186"/>
          </a:xfrm>
        </p:grpSpPr>
        <p:sp>
          <p:nvSpPr>
            <p:cNvPr id="120" name="Téglalap 119">
              <a:extLst>
                <a:ext uri="{FF2B5EF4-FFF2-40B4-BE49-F238E27FC236}">
                  <a16:creationId xmlns:a16="http://schemas.microsoft.com/office/drawing/2014/main" id="{8234127C-34A0-4303-870F-8DBE5FA682D4}"/>
                </a:ext>
              </a:extLst>
            </p:cNvPr>
            <p:cNvSpPr/>
            <p:nvPr/>
          </p:nvSpPr>
          <p:spPr>
            <a:xfrm>
              <a:off x="8894971" y="2146824"/>
              <a:ext cx="3191011" cy="16241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8" name="Téglalap 117">
              <a:extLst>
                <a:ext uri="{FF2B5EF4-FFF2-40B4-BE49-F238E27FC236}">
                  <a16:creationId xmlns:a16="http://schemas.microsoft.com/office/drawing/2014/main" id="{708DA707-5E11-4B74-96DB-39AD45BEF5DA}"/>
                </a:ext>
              </a:extLst>
            </p:cNvPr>
            <p:cNvSpPr/>
            <p:nvPr/>
          </p:nvSpPr>
          <p:spPr>
            <a:xfrm rot="10800000">
              <a:off x="9812088" y="2837491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9" name="Szövegdoboz 118">
              <a:extLst>
                <a:ext uri="{FF2B5EF4-FFF2-40B4-BE49-F238E27FC236}">
                  <a16:creationId xmlns:a16="http://schemas.microsoft.com/office/drawing/2014/main" id="{A8270570-F195-4D2C-99B7-EF4CBE643E91}"/>
                </a:ext>
              </a:extLst>
            </p:cNvPr>
            <p:cNvSpPr txBox="1"/>
            <p:nvPr/>
          </p:nvSpPr>
          <p:spPr>
            <a:xfrm>
              <a:off x="8901208" y="2158388"/>
              <a:ext cx="3184774" cy="4491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/>
                <a:t>Ha nincs megfelelő jelölt a munkaerőpiacról az előny nő: </a:t>
              </a:r>
            </a:p>
          </p:txBody>
        </p:sp>
        <p:sp>
          <p:nvSpPr>
            <p:cNvPr id="112" name="Téglalap 111">
              <a:extLst>
                <a:ext uri="{FF2B5EF4-FFF2-40B4-BE49-F238E27FC236}">
                  <a16:creationId xmlns:a16="http://schemas.microsoft.com/office/drawing/2014/main" id="{7663813A-93AD-4B11-9CF4-8BB59F617635}"/>
                </a:ext>
              </a:extLst>
            </p:cNvPr>
            <p:cNvSpPr/>
            <p:nvPr/>
          </p:nvSpPr>
          <p:spPr>
            <a:xfrm rot="10800000">
              <a:off x="9101716" y="2837302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4" name="Téglalap 113">
              <a:extLst>
                <a:ext uri="{FF2B5EF4-FFF2-40B4-BE49-F238E27FC236}">
                  <a16:creationId xmlns:a16="http://schemas.microsoft.com/office/drawing/2014/main" id="{8F07DDDC-4E72-4EFB-91A6-7FA266D73F3F}"/>
                </a:ext>
              </a:extLst>
            </p:cNvPr>
            <p:cNvSpPr/>
            <p:nvPr/>
          </p:nvSpPr>
          <p:spPr>
            <a:xfrm rot="10800000">
              <a:off x="9333573" y="2837302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6" name="Téglalap 115">
              <a:extLst>
                <a:ext uri="{FF2B5EF4-FFF2-40B4-BE49-F238E27FC236}">
                  <a16:creationId xmlns:a16="http://schemas.microsoft.com/office/drawing/2014/main" id="{A88EEEB6-2562-431F-99DB-683AB03EA7AA}"/>
                </a:ext>
              </a:extLst>
            </p:cNvPr>
            <p:cNvSpPr/>
            <p:nvPr/>
          </p:nvSpPr>
          <p:spPr>
            <a:xfrm rot="10800000">
              <a:off x="9568849" y="2838871"/>
              <a:ext cx="140898" cy="77979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37E6D977-D157-41C2-A1F8-CB77A5CABAA0}"/>
              </a:ext>
            </a:extLst>
          </p:cNvPr>
          <p:cNvSpPr txBox="1"/>
          <p:nvPr/>
        </p:nvSpPr>
        <p:spPr>
          <a:xfrm>
            <a:off x="3254078" y="2733943"/>
            <a:ext cx="27895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Szakirányú </a:t>
            </a:r>
          </a:p>
          <a:p>
            <a:pPr algn="ctr"/>
            <a:r>
              <a:rPr lang="hu-HU" dirty="0"/>
              <a:t>oktatás </a:t>
            </a:r>
          </a:p>
          <a:p>
            <a:pPr algn="ctr"/>
            <a:r>
              <a:rPr lang="hu-HU" dirty="0"/>
              <a:t>vége</a:t>
            </a:r>
          </a:p>
          <a:p>
            <a:endParaRPr lang="hu-HU" dirty="0"/>
          </a:p>
          <a:p>
            <a:endParaRPr lang="hu-HU" dirty="0"/>
          </a:p>
        </p:txBody>
      </p:sp>
      <p:sp>
        <p:nvSpPr>
          <p:cNvPr id="8" name="Nyíl: jobbra mutató 7">
            <a:extLst>
              <a:ext uri="{FF2B5EF4-FFF2-40B4-BE49-F238E27FC236}">
                <a16:creationId xmlns:a16="http://schemas.microsoft.com/office/drawing/2014/main" id="{AFD32A93-4D89-472B-9A80-257E93804AB4}"/>
              </a:ext>
            </a:extLst>
          </p:cNvPr>
          <p:cNvSpPr/>
          <p:nvPr/>
        </p:nvSpPr>
        <p:spPr>
          <a:xfrm>
            <a:off x="1245995" y="2572380"/>
            <a:ext cx="6752491" cy="783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Nyíl: felfelé mutató 8">
            <a:extLst>
              <a:ext uri="{FF2B5EF4-FFF2-40B4-BE49-F238E27FC236}">
                <a16:creationId xmlns:a16="http://schemas.microsoft.com/office/drawing/2014/main" id="{8B45716B-EB37-46CD-830D-3056F9CF1B52}"/>
              </a:ext>
            </a:extLst>
          </p:cNvPr>
          <p:cNvSpPr/>
          <p:nvPr/>
        </p:nvSpPr>
        <p:spPr>
          <a:xfrm>
            <a:off x="1235948" y="733532"/>
            <a:ext cx="45719" cy="26728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A782C7D8-47AB-45C8-BBB0-8BCB7F79DE15}"/>
              </a:ext>
            </a:extLst>
          </p:cNvPr>
          <p:cNvSpPr txBox="1"/>
          <p:nvPr/>
        </p:nvSpPr>
        <p:spPr>
          <a:xfrm>
            <a:off x="743578" y="331598"/>
            <a:ext cx="137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Egyenleg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D023EAA-A964-4B35-8E77-79EBF4AF7147}"/>
              </a:ext>
            </a:extLst>
          </p:cNvPr>
          <p:cNvSpPr txBox="1"/>
          <p:nvPr/>
        </p:nvSpPr>
        <p:spPr>
          <a:xfrm>
            <a:off x="7343081" y="2713755"/>
            <a:ext cx="137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Idő</a:t>
            </a:r>
          </a:p>
        </p:txBody>
      </p:sp>
      <p:sp>
        <p:nvSpPr>
          <p:cNvPr id="18" name="Szabadkézi sokszög: alakzat 17">
            <a:extLst>
              <a:ext uri="{FF2B5EF4-FFF2-40B4-BE49-F238E27FC236}">
                <a16:creationId xmlns:a16="http://schemas.microsoft.com/office/drawing/2014/main" id="{73CACD04-B5F6-4C8C-92CD-D53D23455DC9}"/>
              </a:ext>
            </a:extLst>
          </p:cNvPr>
          <p:cNvSpPr/>
          <p:nvPr/>
        </p:nvSpPr>
        <p:spPr>
          <a:xfrm>
            <a:off x="1256044" y="1640316"/>
            <a:ext cx="4803112" cy="1776126"/>
          </a:xfrm>
          <a:custGeom>
            <a:avLst/>
            <a:gdLst>
              <a:gd name="connsiteX0" fmla="*/ 0 w 4803112"/>
              <a:gd name="connsiteY0" fmla="*/ 1776126 h 1776126"/>
              <a:gd name="connsiteX1" fmla="*/ 633046 w 4803112"/>
              <a:gd name="connsiteY1" fmla="*/ 1615353 h 1776126"/>
              <a:gd name="connsiteX2" fmla="*/ 1406769 w 4803112"/>
              <a:gd name="connsiteY2" fmla="*/ 1243564 h 1776126"/>
              <a:gd name="connsiteX3" fmla="*/ 2160396 w 4803112"/>
              <a:gd name="connsiteY3" fmla="*/ 540179 h 1776126"/>
              <a:gd name="connsiteX4" fmla="*/ 2763297 w 4803112"/>
              <a:gd name="connsiteY4" fmla="*/ 148293 h 1776126"/>
              <a:gd name="connsiteX5" fmla="*/ 3426488 w 4803112"/>
              <a:gd name="connsiteY5" fmla="*/ 7616 h 1776126"/>
              <a:gd name="connsiteX6" fmla="*/ 4803112 w 4803112"/>
              <a:gd name="connsiteY6" fmla="*/ 17665 h 1776126"/>
              <a:gd name="connsiteX7" fmla="*/ 4752870 w 4803112"/>
              <a:gd name="connsiteY7" fmla="*/ 17665 h 177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03112" h="1776126">
                <a:moveTo>
                  <a:pt x="0" y="1776126"/>
                </a:moveTo>
                <a:cubicBezTo>
                  <a:pt x="199292" y="1740119"/>
                  <a:pt x="398584" y="1704113"/>
                  <a:pt x="633046" y="1615353"/>
                </a:cubicBezTo>
                <a:cubicBezTo>
                  <a:pt x="867508" y="1526593"/>
                  <a:pt x="1152211" y="1422760"/>
                  <a:pt x="1406769" y="1243564"/>
                </a:cubicBezTo>
                <a:cubicBezTo>
                  <a:pt x="1661327" y="1064368"/>
                  <a:pt x="1934308" y="722724"/>
                  <a:pt x="2160396" y="540179"/>
                </a:cubicBezTo>
                <a:cubicBezTo>
                  <a:pt x="2386484" y="357634"/>
                  <a:pt x="2552282" y="237053"/>
                  <a:pt x="2763297" y="148293"/>
                </a:cubicBezTo>
                <a:cubicBezTo>
                  <a:pt x="2974312" y="59532"/>
                  <a:pt x="3086519" y="29387"/>
                  <a:pt x="3426488" y="7616"/>
                </a:cubicBezTo>
                <a:cubicBezTo>
                  <a:pt x="3766457" y="-14155"/>
                  <a:pt x="4803112" y="17665"/>
                  <a:pt x="4803112" y="17665"/>
                </a:cubicBezTo>
                <a:lnTo>
                  <a:pt x="4752870" y="17665"/>
                </a:lnTo>
              </a:path>
            </a:pathLst>
          </a:custGeom>
          <a:ln w="50800"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DED87321-400A-4C7D-A498-EA32BB5A1BE1}"/>
              </a:ext>
            </a:extLst>
          </p:cNvPr>
          <p:cNvCxnSpPr/>
          <p:nvPr/>
        </p:nvCxnSpPr>
        <p:spPr>
          <a:xfrm flipV="1">
            <a:off x="4642338" y="1640316"/>
            <a:ext cx="0" cy="977783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83C98403-E874-40BA-9ECC-DD7F2AF0EA65}"/>
              </a:ext>
            </a:extLst>
          </p:cNvPr>
          <p:cNvCxnSpPr>
            <a:cxnSpLocks/>
          </p:cNvCxnSpPr>
          <p:nvPr/>
        </p:nvCxnSpPr>
        <p:spPr>
          <a:xfrm flipH="1" flipV="1">
            <a:off x="1251166" y="1619559"/>
            <a:ext cx="4702290" cy="1037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C2B5E20E-0BF0-4562-90C0-FB834BFFA28A}"/>
              </a:ext>
            </a:extLst>
          </p:cNvPr>
          <p:cNvSpPr txBox="1"/>
          <p:nvPr/>
        </p:nvSpPr>
        <p:spPr>
          <a:xfrm>
            <a:off x="7011795" y="1482022"/>
            <a:ext cx="2789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Teljes értékű munkatárs</a:t>
            </a:r>
          </a:p>
        </p:txBody>
      </p:sp>
      <p:sp>
        <p:nvSpPr>
          <p:cNvPr id="51" name="Téglalap 50">
            <a:extLst>
              <a:ext uri="{FF2B5EF4-FFF2-40B4-BE49-F238E27FC236}">
                <a16:creationId xmlns:a16="http://schemas.microsoft.com/office/drawing/2014/main" id="{4043DF9C-01CC-4EFE-9E33-1EB4BF7325B2}"/>
              </a:ext>
            </a:extLst>
          </p:cNvPr>
          <p:cNvSpPr/>
          <p:nvPr/>
        </p:nvSpPr>
        <p:spPr>
          <a:xfrm>
            <a:off x="1367997" y="2661079"/>
            <a:ext cx="159989" cy="65125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1" name="Téglalap 60">
            <a:extLst>
              <a:ext uri="{FF2B5EF4-FFF2-40B4-BE49-F238E27FC236}">
                <a16:creationId xmlns:a16="http://schemas.microsoft.com/office/drawing/2014/main" id="{8A62B314-7284-475D-A70F-605DFC0DE044}"/>
              </a:ext>
            </a:extLst>
          </p:cNvPr>
          <p:cNvSpPr/>
          <p:nvPr/>
        </p:nvSpPr>
        <p:spPr>
          <a:xfrm>
            <a:off x="1631572" y="2661080"/>
            <a:ext cx="159989" cy="5252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3" name="Téglalap 62">
            <a:extLst>
              <a:ext uri="{FF2B5EF4-FFF2-40B4-BE49-F238E27FC236}">
                <a16:creationId xmlns:a16="http://schemas.microsoft.com/office/drawing/2014/main" id="{E53CE525-AD41-47F8-9E0D-812097836503}"/>
              </a:ext>
            </a:extLst>
          </p:cNvPr>
          <p:cNvSpPr/>
          <p:nvPr/>
        </p:nvSpPr>
        <p:spPr>
          <a:xfrm>
            <a:off x="1893120" y="2671117"/>
            <a:ext cx="159989" cy="4119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5" name="Téglalap 64">
            <a:extLst>
              <a:ext uri="{FF2B5EF4-FFF2-40B4-BE49-F238E27FC236}">
                <a16:creationId xmlns:a16="http://schemas.microsoft.com/office/drawing/2014/main" id="{A7062BD0-D6A7-4F8D-A1EC-5483CC72C4E0}"/>
              </a:ext>
            </a:extLst>
          </p:cNvPr>
          <p:cNvSpPr/>
          <p:nvPr/>
        </p:nvSpPr>
        <p:spPr>
          <a:xfrm>
            <a:off x="2159275" y="2671117"/>
            <a:ext cx="159989" cy="2708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7" name="Téglalap 66">
            <a:extLst>
              <a:ext uri="{FF2B5EF4-FFF2-40B4-BE49-F238E27FC236}">
                <a16:creationId xmlns:a16="http://schemas.microsoft.com/office/drawing/2014/main" id="{A85123BA-8CD4-407C-93E7-C5007A8F08AF}"/>
              </a:ext>
            </a:extLst>
          </p:cNvPr>
          <p:cNvSpPr/>
          <p:nvPr/>
        </p:nvSpPr>
        <p:spPr>
          <a:xfrm>
            <a:off x="2405115" y="2664491"/>
            <a:ext cx="146863" cy="19178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0" name="Téglalap 69">
            <a:extLst>
              <a:ext uri="{FF2B5EF4-FFF2-40B4-BE49-F238E27FC236}">
                <a16:creationId xmlns:a16="http://schemas.microsoft.com/office/drawing/2014/main" id="{0828BA39-6337-4BC8-BC95-6218FEA004FF}"/>
              </a:ext>
            </a:extLst>
          </p:cNvPr>
          <p:cNvSpPr/>
          <p:nvPr/>
        </p:nvSpPr>
        <p:spPr>
          <a:xfrm rot="10800000">
            <a:off x="4406639" y="1802246"/>
            <a:ext cx="146851" cy="72243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2" name="Téglalap 71">
            <a:extLst>
              <a:ext uri="{FF2B5EF4-FFF2-40B4-BE49-F238E27FC236}">
                <a16:creationId xmlns:a16="http://schemas.microsoft.com/office/drawing/2014/main" id="{A7E977EF-9AD6-4228-97FE-6CC2CBE3692C}"/>
              </a:ext>
            </a:extLst>
          </p:cNvPr>
          <p:cNvSpPr/>
          <p:nvPr/>
        </p:nvSpPr>
        <p:spPr>
          <a:xfrm rot="10800000">
            <a:off x="4143065" y="1862292"/>
            <a:ext cx="135522" cy="66239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4" name="Téglalap 73">
            <a:extLst>
              <a:ext uri="{FF2B5EF4-FFF2-40B4-BE49-F238E27FC236}">
                <a16:creationId xmlns:a16="http://schemas.microsoft.com/office/drawing/2014/main" id="{A72530F1-3916-47C8-9963-3A1CEC9E6CE7}"/>
              </a:ext>
            </a:extLst>
          </p:cNvPr>
          <p:cNvSpPr/>
          <p:nvPr/>
        </p:nvSpPr>
        <p:spPr>
          <a:xfrm rot="10800000">
            <a:off x="3881517" y="1995100"/>
            <a:ext cx="135522" cy="51954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6" name="Téglalap 75">
            <a:extLst>
              <a:ext uri="{FF2B5EF4-FFF2-40B4-BE49-F238E27FC236}">
                <a16:creationId xmlns:a16="http://schemas.microsoft.com/office/drawing/2014/main" id="{3B2FAC8A-DA04-4BF4-9FE0-B2877983CEB8}"/>
              </a:ext>
            </a:extLst>
          </p:cNvPr>
          <p:cNvSpPr/>
          <p:nvPr/>
        </p:nvSpPr>
        <p:spPr>
          <a:xfrm rot="10800000">
            <a:off x="3615362" y="2173050"/>
            <a:ext cx="135522" cy="3415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8" name="Téglalap 77">
            <a:extLst>
              <a:ext uri="{FF2B5EF4-FFF2-40B4-BE49-F238E27FC236}">
                <a16:creationId xmlns:a16="http://schemas.microsoft.com/office/drawing/2014/main" id="{7E6A4950-4EC6-4D5F-B0EB-0BE037672038}"/>
              </a:ext>
            </a:extLst>
          </p:cNvPr>
          <p:cNvSpPr/>
          <p:nvPr/>
        </p:nvSpPr>
        <p:spPr>
          <a:xfrm rot="10800000">
            <a:off x="3382646" y="2324690"/>
            <a:ext cx="135521" cy="1965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1" name="Téglalap 90">
            <a:extLst>
              <a:ext uri="{FF2B5EF4-FFF2-40B4-BE49-F238E27FC236}">
                <a16:creationId xmlns:a16="http://schemas.microsoft.com/office/drawing/2014/main" id="{BBEE0D83-C300-4B39-9788-1CD5C4E2FD26}"/>
              </a:ext>
            </a:extLst>
          </p:cNvPr>
          <p:cNvSpPr/>
          <p:nvPr/>
        </p:nvSpPr>
        <p:spPr>
          <a:xfrm rot="10800000">
            <a:off x="4719321" y="1734850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3" name="Téglalap 92">
            <a:extLst>
              <a:ext uri="{FF2B5EF4-FFF2-40B4-BE49-F238E27FC236}">
                <a16:creationId xmlns:a16="http://schemas.microsoft.com/office/drawing/2014/main" id="{99C39506-878D-4261-900F-4F6001147B20}"/>
              </a:ext>
            </a:extLst>
          </p:cNvPr>
          <p:cNvSpPr/>
          <p:nvPr/>
        </p:nvSpPr>
        <p:spPr>
          <a:xfrm rot="10800000">
            <a:off x="4951177" y="1734850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5" name="Téglalap 94">
            <a:extLst>
              <a:ext uri="{FF2B5EF4-FFF2-40B4-BE49-F238E27FC236}">
                <a16:creationId xmlns:a16="http://schemas.microsoft.com/office/drawing/2014/main" id="{9ECF51EF-F4E1-4F3E-8482-F76BC0A06144}"/>
              </a:ext>
            </a:extLst>
          </p:cNvPr>
          <p:cNvSpPr/>
          <p:nvPr/>
        </p:nvSpPr>
        <p:spPr>
          <a:xfrm rot="10800000">
            <a:off x="5186453" y="1736418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7" name="Téglalap 96">
            <a:extLst>
              <a:ext uri="{FF2B5EF4-FFF2-40B4-BE49-F238E27FC236}">
                <a16:creationId xmlns:a16="http://schemas.microsoft.com/office/drawing/2014/main" id="{9E0209B4-9512-4C33-901E-03E8965A2BA7}"/>
              </a:ext>
            </a:extLst>
          </p:cNvPr>
          <p:cNvSpPr/>
          <p:nvPr/>
        </p:nvSpPr>
        <p:spPr>
          <a:xfrm rot="10800000">
            <a:off x="5429693" y="1735038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2" name="Szövegdoboz 101">
            <a:extLst>
              <a:ext uri="{FF2B5EF4-FFF2-40B4-BE49-F238E27FC236}">
                <a16:creationId xmlns:a16="http://schemas.microsoft.com/office/drawing/2014/main" id="{2AC17952-1C9E-4CA5-81BB-E2C8E670FC46}"/>
              </a:ext>
            </a:extLst>
          </p:cNvPr>
          <p:cNvSpPr txBox="1"/>
          <p:nvPr/>
        </p:nvSpPr>
        <p:spPr>
          <a:xfrm>
            <a:off x="4406639" y="435620"/>
            <a:ext cx="3617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1. alternatíva: képzés</a:t>
            </a:r>
          </a:p>
        </p:txBody>
      </p:sp>
      <p:sp>
        <p:nvSpPr>
          <p:cNvPr id="103" name="Csillag: 4 ágú 102">
            <a:extLst>
              <a:ext uri="{FF2B5EF4-FFF2-40B4-BE49-F238E27FC236}">
                <a16:creationId xmlns:a16="http://schemas.microsoft.com/office/drawing/2014/main" id="{2054844F-4C88-491C-A878-9ED7823F3951}"/>
              </a:ext>
            </a:extLst>
          </p:cNvPr>
          <p:cNvSpPr/>
          <p:nvPr/>
        </p:nvSpPr>
        <p:spPr>
          <a:xfrm>
            <a:off x="4462406" y="2400918"/>
            <a:ext cx="372934" cy="408493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28F2F30B-DF3C-4CB2-82FC-3852191D9D27}"/>
              </a:ext>
            </a:extLst>
          </p:cNvPr>
          <p:cNvSpPr/>
          <p:nvPr/>
        </p:nvSpPr>
        <p:spPr>
          <a:xfrm rot="10800000">
            <a:off x="5654661" y="1738091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Téglalap 2">
            <a:extLst>
              <a:ext uri="{FF2B5EF4-FFF2-40B4-BE49-F238E27FC236}">
                <a16:creationId xmlns:a16="http://schemas.microsoft.com/office/drawing/2014/main" id="{AEF92F40-298A-4DD1-AFFB-28CBA69635DF}"/>
              </a:ext>
            </a:extLst>
          </p:cNvPr>
          <p:cNvSpPr/>
          <p:nvPr/>
        </p:nvSpPr>
        <p:spPr>
          <a:xfrm rot="10800000">
            <a:off x="5878566" y="1746042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ED532BE9-AFB3-48DF-A802-9378BA07E441}"/>
              </a:ext>
            </a:extLst>
          </p:cNvPr>
          <p:cNvSpPr/>
          <p:nvPr/>
        </p:nvSpPr>
        <p:spPr>
          <a:xfrm rot="10800000">
            <a:off x="6113842" y="1747610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C78FAF59-64A7-43EB-9442-39B2A0916BC4}"/>
              </a:ext>
            </a:extLst>
          </p:cNvPr>
          <p:cNvSpPr/>
          <p:nvPr/>
        </p:nvSpPr>
        <p:spPr>
          <a:xfrm rot="10800000">
            <a:off x="6357082" y="1746230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1FB1503B-7C31-445A-B8F6-CE4C2EBD7A31}"/>
              </a:ext>
            </a:extLst>
          </p:cNvPr>
          <p:cNvSpPr/>
          <p:nvPr/>
        </p:nvSpPr>
        <p:spPr>
          <a:xfrm rot="10800000">
            <a:off x="6559794" y="1747421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FBD08DBF-962B-4F44-9C16-039E8A894F85}"/>
              </a:ext>
            </a:extLst>
          </p:cNvPr>
          <p:cNvSpPr/>
          <p:nvPr/>
        </p:nvSpPr>
        <p:spPr>
          <a:xfrm rot="10800000">
            <a:off x="6803034" y="1746041"/>
            <a:ext cx="140898" cy="77979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BE449958-79F5-4F92-B24D-943617EAC4CB}"/>
              </a:ext>
            </a:extLst>
          </p:cNvPr>
          <p:cNvCxnSpPr>
            <a:cxnSpLocks/>
          </p:cNvCxnSpPr>
          <p:nvPr/>
        </p:nvCxnSpPr>
        <p:spPr>
          <a:xfrm>
            <a:off x="6059156" y="1650030"/>
            <a:ext cx="952639" cy="8707"/>
          </a:xfrm>
          <a:prstGeom prst="line">
            <a:avLst/>
          </a:prstGeom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sillag: 4 ágú 121">
            <a:extLst>
              <a:ext uri="{FF2B5EF4-FFF2-40B4-BE49-F238E27FC236}">
                <a16:creationId xmlns:a16="http://schemas.microsoft.com/office/drawing/2014/main" id="{4ADF499A-3070-427E-806D-5C2AD367632F}"/>
              </a:ext>
            </a:extLst>
          </p:cNvPr>
          <p:cNvSpPr/>
          <p:nvPr/>
        </p:nvSpPr>
        <p:spPr>
          <a:xfrm>
            <a:off x="6774440" y="2401110"/>
            <a:ext cx="372934" cy="408493"/>
          </a:xfrm>
          <a:prstGeom prst="star4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4" name="Egyenes összekötő 63">
            <a:extLst>
              <a:ext uri="{FF2B5EF4-FFF2-40B4-BE49-F238E27FC236}">
                <a16:creationId xmlns:a16="http://schemas.microsoft.com/office/drawing/2014/main" id="{0202D535-BF9D-4FAC-AC1D-0F0D7224F946}"/>
              </a:ext>
            </a:extLst>
          </p:cNvPr>
          <p:cNvCxnSpPr>
            <a:cxnSpLocks/>
          </p:cNvCxnSpPr>
          <p:nvPr/>
        </p:nvCxnSpPr>
        <p:spPr>
          <a:xfrm>
            <a:off x="4652261" y="6042935"/>
            <a:ext cx="1303840" cy="12869"/>
          </a:xfrm>
          <a:prstGeom prst="line">
            <a:avLst/>
          </a:prstGeom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églalap 14">
            <a:extLst>
              <a:ext uri="{FF2B5EF4-FFF2-40B4-BE49-F238E27FC236}">
                <a16:creationId xmlns:a16="http://schemas.microsoft.com/office/drawing/2014/main" id="{6D3E3548-EB44-41B4-A567-80E7C93ECFE6}"/>
              </a:ext>
            </a:extLst>
          </p:cNvPr>
          <p:cNvSpPr/>
          <p:nvPr/>
        </p:nvSpPr>
        <p:spPr>
          <a:xfrm>
            <a:off x="4714670" y="5603043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7E32307C-21F1-4D5D-99B9-78A088AE0283}"/>
              </a:ext>
            </a:extLst>
          </p:cNvPr>
          <p:cNvSpPr/>
          <p:nvPr/>
        </p:nvSpPr>
        <p:spPr>
          <a:xfrm>
            <a:off x="4873509" y="5603787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 16">
            <a:extLst>
              <a:ext uri="{FF2B5EF4-FFF2-40B4-BE49-F238E27FC236}">
                <a16:creationId xmlns:a16="http://schemas.microsoft.com/office/drawing/2014/main" id="{470AAC1D-E3DB-4100-B4BD-17B35E71E922}"/>
              </a:ext>
            </a:extLst>
          </p:cNvPr>
          <p:cNvSpPr/>
          <p:nvPr/>
        </p:nvSpPr>
        <p:spPr>
          <a:xfrm>
            <a:off x="5033628" y="5607245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1D518E5D-E719-4D22-A6C5-F310D65FBD2D}"/>
              </a:ext>
            </a:extLst>
          </p:cNvPr>
          <p:cNvSpPr/>
          <p:nvPr/>
        </p:nvSpPr>
        <p:spPr>
          <a:xfrm>
            <a:off x="5192467" y="5607989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0EA6D941-0588-4C4C-A4FC-A66D4E09AED9}"/>
              </a:ext>
            </a:extLst>
          </p:cNvPr>
          <p:cNvSpPr/>
          <p:nvPr/>
        </p:nvSpPr>
        <p:spPr>
          <a:xfrm>
            <a:off x="5342807" y="5601071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Téglalap 20">
            <a:extLst>
              <a:ext uri="{FF2B5EF4-FFF2-40B4-BE49-F238E27FC236}">
                <a16:creationId xmlns:a16="http://schemas.microsoft.com/office/drawing/2014/main" id="{B8FAC86C-C985-4B8A-A035-66EA03CC1EC1}"/>
              </a:ext>
            </a:extLst>
          </p:cNvPr>
          <p:cNvSpPr/>
          <p:nvPr/>
        </p:nvSpPr>
        <p:spPr>
          <a:xfrm>
            <a:off x="5501646" y="5601815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églalap 21">
            <a:extLst>
              <a:ext uri="{FF2B5EF4-FFF2-40B4-BE49-F238E27FC236}">
                <a16:creationId xmlns:a16="http://schemas.microsoft.com/office/drawing/2014/main" id="{92521F04-1AD2-4DBA-BE3B-E41613A56745}"/>
              </a:ext>
            </a:extLst>
          </p:cNvPr>
          <p:cNvSpPr/>
          <p:nvPr/>
        </p:nvSpPr>
        <p:spPr>
          <a:xfrm>
            <a:off x="5661765" y="5605273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églalap 22">
            <a:extLst>
              <a:ext uri="{FF2B5EF4-FFF2-40B4-BE49-F238E27FC236}">
                <a16:creationId xmlns:a16="http://schemas.microsoft.com/office/drawing/2014/main" id="{BC46C46F-65DF-4C10-9802-832A4AAC9538}"/>
              </a:ext>
            </a:extLst>
          </p:cNvPr>
          <p:cNvSpPr/>
          <p:nvPr/>
        </p:nvSpPr>
        <p:spPr>
          <a:xfrm>
            <a:off x="5820604" y="5606017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2" name="Egyenes összekötő 81">
            <a:extLst>
              <a:ext uri="{FF2B5EF4-FFF2-40B4-BE49-F238E27FC236}">
                <a16:creationId xmlns:a16="http://schemas.microsoft.com/office/drawing/2014/main" id="{C7B6B9E9-EF94-4240-965F-EB6EB7E20A20}"/>
              </a:ext>
            </a:extLst>
          </p:cNvPr>
          <p:cNvCxnSpPr>
            <a:cxnSpLocks/>
            <a:endCxn id="3" idx="2"/>
          </p:cNvCxnSpPr>
          <p:nvPr/>
        </p:nvCxnSpPr>
        <p:spPr>
          <a:xfrm flipH="1" flipV="1">
            <a:off x="5949015" y="1746042"/>
            <a:ext cx="4442" cy="4748514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Összeadás jele 25">
            <a:extLst>
              <a:ext uri="{FF2B5EF4-FFF2-40B4-BE49-F238E27FC236}">
                <a16:creationId xmlns:a16="http://schemas.microsoft.com/office/drawing/2014/main" id="{8C07C3D1-8204-446E-9FB6-8E938FB0257D}"/>
              </a:ext>
            </a:extLst>
          </p:cNvPr>
          <p:cNvSpPr/>
          <p:nvPr/>
        </p:nvSpPr>
        <p:spPr>
          <a:xfrm>
            <a:off x="9801386" y="3140537"/>
            <a:ext cx="708276" cy="755602"/>
          </a:xfrm>
          <a:prstGeom prst="mathPlus">
            <a:avLst>
              <a:gd name="adj1" fmla="val 6641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Téglalap 26">
            <a:extLst>
              <a:ext uri="{FF2B5EF4-FFF2-40B4-BE49-F238E27FC236}">
                <a16:creationId xmlns:a16="http://schemas.microsoft.com/office/drawing/2014/main" id="{C23A744F-08A2-4BC1-B746-A21DC4095AD4}"/>
              </a:ext>
            </a:extLst>
          </p:cNvPr>
          <p:cNvSpPr/>
          <p:nvPr/>
        </p:nvSpPr>
        <p:spPr>
          <a:xfrm>
            <a:off x="10648941" y="3313562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Téglalap 29">
            <a:extLst>
              <a:ext uri="{FF2B5EF4-FFF2-40B4-BE49-F238E27FC236}">
                <a16:creationId xmlns:a16="http://schemas.microsoft.com/office/drawing/2014/main" id="{486DF40B-B0F3-4F31-85B0-108E1FB012A9}"/>
              </a:ext>
            </a:extLst>
          </p:cNvPr>
          <p:cNvSpPr/>
          <p:nvPr/>
        </p:nvSpPr>
        <p:spPr>
          <a:xfrm>
            <a:off x="10807780" y="3314306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Téglalap 30">
            <a:extLst>
              <a:ext uri="{FF2B5EF4-FFF2-40B4-BE49-F238E27FC236}">
                <a16:creationId xmlns:a16="http://schemas.microsoft.com/office/drawing/2014/main" id="{C68493CF-DD11-4343-839C-92233D96519E}"/>
              </a:ext>
            </a:extLst>
          </p:cNvPr>
          <p:cNvSpPr/>
          <p:nvPr/>
        </p:nvSpPr>
        <p:spPr>
          <a:xfrm>
            <a:off x="10967899" y="3317764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églalap 31">
            <a:extLst>
              <a:ext uri="{FF2B5EF4-FFF2-40B4-BE49-F238E27FC236}">
                <a16:creationId xmlns:a16="http://schemas.microsoft.com/office/drawing/2014/main" id="{2C70DD7F-AE77-4749-B23D-1E3C9913A759}"/>
              </a:ext>
            </a:extLst>
          </p:cNvPr>
          <p:cNvSpPr/>
          <p:nvPr/>
        </p:nvSpPr>
        <p:spPr>
          <a:xfrm>
            <a:off x="11126738" y="3318508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Téglalap 33">
            <a:extLst>
              <a:ext uri="{FF2B5EF4-FFF2-40B4-BE49-F238E27FC236}">
                <a16:creationId xmlns:a16="http://schemas.microsoft.com/office/drawing/2014/main" id="{E7BE67C6-E1C5-4C13-BA7E-84B9B8AA638B}"/>
              </a:ext>
            </a:extLst>
          </p:cNvPr>
          <p:cNvSpPr/>
          <p:nvPr/>
        </p:nvSpPr>
        <p:spPr>
          <a:xfrm>
            <a:off x="11277078" y="3311590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Téglalap 36">
            <a:extLst>
              <a:ext uri="{FF2B5EF4-FFF2-40B4-BE49-F238E27FC236}">
                <a16:creationId xmlns:a16="http://schemas.microsoft.com/office/drawing/2014/main" id="{48FFD630-EAC3-408B-B4D2-A337554DA5F2}"/>
              </a:ext>
            </a:extLst>
          </p:cNvPr>
          <p:cNvSpPr/>
          <p:nvPr/>
        </p:nvSpPr>
        <p:spPr>
          <a:xfrm>
            <a:off x="11435917" y="3312334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Téglalap 37">
            <a:extLst>
              <a:ext uri="{FF2B5EF4-FFF2-40B4-BE49-F238E27FC236}">
                <a16:creationId xmlns:a16="http://schemas.microsoft.com/office/drawing/2014/main" id="{F16C7AF3-C025-4091-8427-652F3300AD76}"/>
              </a:ext>
            </a:extLst>
          </p:cNvPr>
          <p:cNvSpPr/>
          <p:nvPr/>
        </p:nvSpPr>
        <p:spPr>
          <a:xfrm>
            <a:off x="11596036" y="3315792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Téglalap 38">
            <a:extLst>
              <a:ext uri="{FF2B5EF4-FFF2-40B4-BE49-F238E27FC236}">
                <a16:creationId xmlns:a16="http://schemas.microsoft.com/office/drawing/2014/main" id="{074743C7-16A2-4641-B1A5-906C7A0F0C14}"/>
              </a:ext>
            </a:extLst>
          </p:cNvPr>
          <p:cNvSpPr/>
          <p:nvPr/>
        </p:nvSpPr>
        <p:spPr>
          <a:xfrm>
            <a:off x="11754875" y="3316536"/>
            <a:ext cx="97284" cy="36419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6811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CA29C1E6-F80D-42CD-B27B-9D11466D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0445" y="409548"/>
            <a:ext cx="4391110" cy="1400530"/>
          </a:xfrm>
        </p:spPr>
        <p:txBody>
          <a:bodyPr/>
          <a:lstStyle/>
          <a:p>
            <a:r>
              <a:rPr lang="hu-HU" dirty="0">
                <a:solidFill>
                  <a:srgbClr val="FFC000"/>
                </a:solidFill>
              </a:rPr>
              <a:t>Megéri! </a:t>
            </a:r>
          </a:p>
        </p:txBody>
      </p:sp>
      <p:sp>
        <p:nvSpPr>
          <p:cNvPr id="2" name="Szabadkézi sokszög: alakzat 1">
            <a:extLst>
              <a:ext uri="{FF2B5EF4-FFF2-40B4-BE49-F238E27FC236}">
                <a16:creationId xmlns:a16="http://schemas.microsoft.com/office/drawing/2014/main" id="{C171C8A7-17A3-4A36-9929-AEF066ABE14D}"/>
              </a:ext>
            </a:extLst>
          </p:cNvPr>
          <p:cNvSpPr/>
          <p:nvPr/>
        </p:nvSpPr>
        <p:spPr>
          <a:xfrm>
            <a:off x="4480119" y="3332046"/>
            <a:ext cx="3231762" cy="822374"/>
          </a:xfrm>
          <a:custGeom>
            <a:avLst/>
            <a:gdLst>
              <a:gd name="connsiteX0" fmla="*/ 0 w 2063749"/>
              <a:gd name="connsiteY0" fmla="*/ 163380 h 1633802"/>
              <a:gd name="connsiteX1" fmla="*/ 163380 w 2063749"/>
              <a:gd name="connsiteY1" fmla="*/ 0 h 1633802"/>
              <a:gd name="connsiteX2" fmla="*/ 1900369 w 2063749"/>
              <a:gd name="connsiteY2" fmla="*/ 0 h 1633802"/>
              <a:gd name="connsiteX3" fmla="*/ 2063749 w 2063749"/>
              <a:gd name="connsiteY3" fmla="*/ 163380 h 1633802"/>
              <a:gd name="connsiteX4" fmla="*/ 2063749 w 2063749"/>
              <a:gd name="connsiteY4" fmla="*/ 1470422 h 1633802"/>
              <a:gd name="connsiteX5" fmla="*/ 1900369 w 2063749"/>
              <a:gd name="connsiteY5" fmla="*/ 1633802 h 1633802"/>
              <a:gd name="connsiteX6" fmla="*/ 163380 w 2063749"/>
              <a:gd name="connsiteY6" fmla="*/ 1633802 h 1633802"/>
              <a:gd name="connsiteX7" fmla="*/ 0 w 2063749"/>
              <a:gd name="connsiteY7" fmla="*/ 1470422 h 1633802"/>
              <a:gd name="connsiteX8" fmla="*/ 0 w 2063749"/>
              <a:gd name="connsiteY8" fmla="*/ 163380 h 1633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63749" h="1633802">
                <a:moveTo>
                  <a:pt x="0" y="163380"/>
                </a:moveTo>
                <a:cubicBezTo>
                  <a:pt x="0" y="73148"/>
                  <a:pt x="73148" y="0"/>
                  <a:pt x="163380" y="0"/>
                </a:cubicBezTo>
                <a:lnTo>
                  <a:pt x="1900369" y="0"/>
                </a:lnTo>
                <a:cubicBezTo>
                  <a:pt x="1990601" y="0"/>
                  <a:pt x="2063749" y="73148"/>
                  <a:pt x="2063749" y="163380"/>
                </a:cubicBezTo>
                <a:lnTo>
                  <a:pt x="2063749" y="1470422"/>
                </a:lnTo>
                <a:cubicBezTo>
                  <a:pt x="2063749" y="1560654"/>
                  <a:pt x="1990601" y="1633802"/>
                  <a:pt x="1900369" y="1633802"/>
                </a:cubicBezTo>
                <a:lnTo>
                  <a:pt x="163380" y="1633802"/>
                </a:lnTo>
                <a:cubicBezTo>
                  <a:pt x="73148" y="1633802"/>
                  <a:pt x="0" y="1560654"/>
                  <a:pt x="0" y="1470422"/>
                </a:cubicBezTo>
                <a:lnTo>
                  <a:pt x="0" y="16338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752" tIns="114527" rIns="136752" bIns="114527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u-HU" sz="2400" kern="1200" dirty="0">
                <a:solidFill>
                  <a:schemeClr val="bg1"/>
                </a:solidFill>
              </a:rPr>
              <a:t>Rövid távú egyenleg</a:t>
            </a:r>
          </a:p>
        </p:txBody>
      </p:sp>
      <p:sp>
        <p:nvSpPr>
          <p:cNvPr id="6" name="Szabadkézi sokszög: alakzat 5">
            <a:extLst>
              <a:ext uri="{FF2B5EF4-FFF2-40B4-BE49-F238E27FC236}">
                <a16:creationId xmlns:a16="http://schemas.microsoft.com/office/drawing/2014/main" id="{3C1CF2D3-9C39-4A5E-BAB9-E9D0FA4956E6}"/>
              </a:ext>
            </a:extLst>
          </p:cNvPr>
          <p:cNvSpPr/>
          <p:nvPr/>
        </p:nvSpPr>
        <p:spPr>
          <a:xfrm>
            <a:off x="2592873" y="1837958"/>
            <a:ext cx="3231762" cy="822374"/>
          </a:xfrm>
          <a:custGeom>
            <a:avLst/>
            <a:gdLst>
              <a:gd name="connsiteX0" fmla="*/ 0 w 2063749"/>
              <a:gd name="connsiteY0" fmla="*/ 163380 h 1633802"/>
              <a:gd name="connsiteX1" fmla="*/ 163380 w 2063749"/>
              <a:gd name="connsiteY1" fmla="*/ 0 h 1633802"/>
              <a:gd name="connsiteX2" fmla="*/ 1900369 w 2063749"/>
              <a:gd name="connsiteY2" fmla="*/ 0 h 1633802"/>
              <a:gd name="connsiteX3" fmla="*/ 2063749 w 2063749"/>
              <a:gd name="connsiteY3" fmla="*/ 163380 h 1633802"/>
              <a:gd name="connsiteX4" fmla="*/ 2063749 w 2063749"/>
              <a:gd name="connsiteY4" fmla="*/ 1470422 h 1633802"/>
              <a:gd name="connsiteX5" fmla="*/ 1900369 w 2063749"/>
              <a:gd name="connsiteY5" fmla="*/ 1633802 h 1633802"/>
              <a:gd name="connsiteX6" fmla="*/ 163380 w 2063749"/>
              <a:gd name="connsiteY6" fmla="*/ 1633802 h 1633802"/>
              <a:gd name="connsiteX7" fmla="*/ 0 w 2063749"/>
              <a:gd name="connsiteY7" fmla="*/ 1470422 h 1633802"/>
              <a:gd name="connsiteX8" fmla="*/ 0 w 2063749"/>
              <a:gd name="connsiteY8" fmla="*/ 163380 h 1633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63749" h="1633802">
                <a:moveTo>
                  <a:pt x="0" y="163380"/>
                </a:moveTo>
                <a:cubicBezTo>
                  <a:pt x="0" y="73148"/>
                  <a:pt x="73148" y="0"/>
                  <a:pt x="163380" y="0"/>
                </a:cubicBezTo>
                <a:lnTo>
                  <a:pt x="1900369" y="0"/>
                </a:lnTo>
                <a:cubicBezTo>
                  <a:pt x="1990601" y="0"/>
                  <a:pt x="2063749" y="73148"/>
                  <a:pt x="2063749" y="163380"/>
                </a:cubicBezTo>
                <a:lnTo>
                  <a:pt x="2063749" y="1470422"/>
                </a:lnTo>
                <a:cubicBezTo>
                  <a:pt x="2063749" y="1560654"/>
                  <a:pt x="1990601" y="1633802"/>
                  <a:pt x="1900369" y="1633802"/>
                </a:cubicBezTo>
                <a:lnTo>
                  <a:pt x="163380" y="1633802"/>
                </a:lnTo>
                <a:cubicBezTo>
                  <a:pt x="73148" y="1633802"/>
                  <a:pt x="0" y="1560654"/>
                  <a:pt x="0" y="1470422"/>
                </a:cubicBezTo>
                <a:lnTo>
                  <a:pt x="0" y="16338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752" tIns="114527" rIns="136752" bIns="114527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u-HU" sz="2400" kern="1200" dirty="0">
                <a:solidFill>
                  <a:srgbClr val="FF0000"/>
                </a:solidFill>
              </a:rPr>
              <a:t>Utánpótlás</a:t>
            </a:r>
          </a:p>
        </p:txBody>
      </p:sp>
      <p:sp>
        <p:nvSpPr>
          <p:cNvPr id="8" name="Szabadkézi sokszög: alakzat 7">
            <a:extLst>
              <a:ext uri="{FF2B5EF4-FFF2-40B4-BE49-F238E27FC236}">
                <a16:creationId xmlns:a16="http://schemas.microsoft.com/office/drawing/2014/main" id="{D2671EF5-3914-4BB0-AE30-CA8104703016}"/>
              </a:ext>
            </a:extLst>
          </p:cNvPr>
          <p:cNvSpPr/>
          <p:nvPr/>
        </p:nvSpPr>
        <p:spPr>
          <a:xfrm>
            <a:off x="878625" y="3324893"/>
            <a:ext cx="3231762" cy="822374"/>
          </a:xfrm>
          <a:custGeom>
            <a:avLst/>
            <a:gdLst>
              <a:gd name="connsiteX0" fmla="*/ 0 w 2063749"/>
              <a:gd name="connsiteY0" fmla="*/ 163380 h 1633802"/>
              <a:gd name="connsiteX1" fmla="*/ 163380 w 2063749"/>
              <a:gd name="connsiteY1" fmla="*/ 0 h 1633802"/>
              <a:gd name="connsiteX2" fmla="*/ 1900369 w 2063749"/>
              <a:gd name="connsiteY2" fmla="*/ 0 h 1633802"/>
              <a:gd name="connsiteX3" fmla="*/ 2063749 w 2063749"/>
              <a:gd name="connsiteY3" fmla="*/ 163380 h 1633802"/>
              <a:gd name="connsiteX4" fmla="*/ 2063749 w 2063749"/>
              <a:gd name="connsiteY4" fmla="*/ 1470422 h 1633802"/>
              <a:gd name="connsiteX5" fmla="*/ 1900369 w 2063749"/>
              <a:gd name="connsiteY5" fmla="*/ 1633802 h 1633802"/>
              <a:gd name="connsiteX6" fmla="*/ 163380 w 2063749"/>
              <a:gd name="connsiteY6" fmla="*/ 1633802 h 1633802"/>
              <a:gd name="connsiteX7" fmla="*/ 0 w 2063749"/>
              <a:gd name="connsiteY7" fmla="*/ 1470422 h 1633802"/>
              <a:gd name="connsiteX8" fmla="*/ 0 w 2063749"/>
              <a:gd name="connsiteY8" fmla="*/ 163380 h 1633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63749" h="1633802">
                <a:moveTo>
                  <a:pt x="0" y="163380"/>
                </a:moveTo>
                <a:cubicBezTo>
                  <a:pt x="0" y="73148"/>
                  <a:pt x="73148" y="0"/>
                  <a:pt x="163380" y="0"/>
                </a:cubicBezTo>
                <a:lnTo>
                  <a:pt x="1900369" y="0"/>
                </a:lnTo>
                <a:cubicBezTo>
                  <a:pt x="1990601" y="0"/>
                  <a:pt x="2063749" y="73148"/>
                  <a:pt x="2063749" y="163380"/>
                </a:cubicBezTo>
                <a:lnTo>
                  <a:pt x="2063749" y="1470422"/>
                </a:lnTo>
                <a:cubicBezTo>
                  <a:pt x="2063749" y="1560654"/>
                  <a:pt x="1990601" y="1633802"/>
                  <a:pt x="1900369" y="1633802"/>
                </a:cubicBezTo>
                <a:lnTo>
                  <a:pt x="163380" y="1633802"/>
                </a:lnTo>
                <a:cubicBezTo>
                  <a:pt x="73148" y="1633802"/>
                  <a:pt x="0" y="1560654"/>
                  <a:pt x="0" y="1470422"/>
                </a:cubicBezTo>
                <a:lnTo>
                  <a:pt x="0" y="16338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752" tIns="114527" rIns="136752" bIns="114527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u-HU" sz="2400" kern="1200" dirty="0">
                <a:solidFill>
                  <a:srgbClr val="FF0000"/>
                </a:solidFill>
              </a:rPr>
              <a:t>Teljes értékű  szakember</a:t>
            </a:r>
          </a:p>
        </p:txBody>
      </p:sp>
      <p:sp>
        <p:nvSpPr>
          <p:cNvPr id="12" name="Szabadkézi sokszög: alakzat 11">
            <a:extLst>
              <a:ext uri="{FF2B5EF4-FFF2-40B4-BE49-F238E27FC236}">
                <a16:creationId xmlns:a16="http://schemas.microsoft.com/office/drawing/2014/main" id="{406E92A3-FB7E-4FB6-949A-0258C7312F5F}"/>
              </a:ext>
            </a:extLst>
          </p:cNvPr>
          <p:cNvSpPr/>
          <p:nvPr/>
        </p:nvSpPr>
        <p:spPr>
          <a:xfrm>
            <a:off x="6367367" y="1837958"/>
            <a:ext cx="3231762" cy="822374"/>
          </a:xfrm>
          <a:custGeom>
            <a:avLst/>
            <a:gdLst>
              <a:gd name="connsiteX0" fmla="*/ 0 w 2063749"/>
              <a:gd name="connsiteY0" fmla="*/ 163380 h 1633802"/>
              <a:gd name="connsiteX1" fmla="*/ 163380 w 2063749"/>
              <a:gd name="connsiteY1" fmla="*/ 0 h 1633802"/>
              <a:gd name="connsiteX2" fmla="*/ 1900369 w 2063749"/>
              <a:gd name="connsiteY2" fmla="*/ 0 h 1633802"/>
              <a:gd name="connsiteX3" fmla="*/ 2063749 w 2063749"/>
              <a:gd name="connsiteY3" fmla="*/ 163380 h 1633802"/>
              <a:gd name="connsiteX4" fmla="*/ 2063749 w 2063749"/>
              <a:gd name="connsiteY4" fmla="*/ 1470422 h 1633802"/>
              <a:gd name="connsiteX5" fmla="*/ 1900369 w 2063749"/>
              <a:gd name="connsiteY5" fmla="*/ 1633802 h 1633802"/>
              <a:gd name="connsiteX6" fmla="*/ 163380 w 2063749"/>
              <a:gd name="connsiteY6" fmla="*/ 1633802 h 1633802"/>
              <a:gd name="connsiteX7" fmla="*/ 0 w 2063749"/>
              <a:gd name="connsiteY7" fmla="*/ 1470422 h 1633802"/>
              <a:gd name="connsiteX8" fmla="*/ 0 w 2063749"/>
              <a:gd name="connsiteY8" fmla="*/ 163380 h 1633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63749" h="1633802">
                <a:moveTo>
                  <a:pt x="0" y="163380"/>
                </a:moveTo>
                <a:cubicBezTo>
                  <a:pt x="0" y="73148"/>
                  <a:pt x="73148" y="0"/>
                  <a:pt x="163380" y="0"/>
                </a:cubicBezTo>
                <a:lnTo>
                  <a:pt x="1900369" y="0"/>
                </a:lnTo>
                <a:cubicBezTo>
                  <a:pt x="1990601" y="0"/>
                  <a:pt x="2063749" y="73148"/>
                  <a:pt x="2063749" y="163380"/>
                </a:cubicBezTo>
                <a:lnTo>
                  <a:pt x="2063749" y="1470422"/>
                </a:lnTo>
                <a:cubicBezTo>
                  <a:pt x="2063749" y="1560654"/>
                  <a:pt x="1990601" y="1633802"/>
                  <a:pt x="1900369" y="1633802"/>
                </a:cubicBezTo>
                <a:lnTo>
                  <a:pt x="163380" y="1633802"/>
                </a:lnTo>
                <a:cubicBezTo>
                  <a:pt x="73148" y="1633802"/>
                  <a:pt x="0" y="1560654"/>
                  <a:pt x="0" y="1470422"/>
                </a:cubicBezTo>
                <a:lnTo>
                  <a:pt x="0" y="16338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752" tIns="114527" rIns="136752" bIns="114527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u-HU" sz="2400" kern="1200">
                <a:solidFill>
                  <a:srgbClr val="FF0000"/>
                </a:solidFill>
              </a:rPr>
              <a:t>cégspecifikus tudás</a:t>
            </a:r>
            <a:endParaRPr lang="hu-HU" sz="2400" kern="1200" dirty="0">
              <a:solidFill>
                <a:schemeClr val="bg1"/>
              </a:solidFill>
            </a:endParaRPr>
          </a:p>
        </p:txBody>
      </p:sp>
      <p:sp>
        <p:nvSpPr>
          <p:cNvPr id="16" name="Szabadkézi sokszög: alakzat 15">
            <a:extLst>
              <a:ext uri="{FF2B5EF4-FFF2-40B4-BE49-F238E27FC236}">
                <a16:creationId xmlns:a16="http://schemas.microsoft.com/office/drawing/2014/main" id="{414CC166-CF40-4CB9-BFBF-C3DA38B7C836}"/>
              </a:ext>
            </a:extLst>
          </p:cNvPr>
          <p:cNvSpPr/>
          <p:nvPr/>
        </p:nvSpPr>
        <p:spPr>
          <a:xfrm>
            <a:off x="8026377" y="3321413"/>
            <a:ext cx="3231762" cy="822374"/>
          </a:xfrm>
          <a:custGeom>
            <a:avLst/>
            <a:gdLst>
              <a:gd name="connsiteX0" fmla="*/ 0 w 2063749"/>
              <a:gd name="connsiteY0" fmla="*/ 163380 h 1633802"/>
              <a:gd name="connsiteX1" fmla="*/ 163380 w 2063749"/>
              <a:gd name="connsiteY1" fmla="*/ 0 h 1633802"/>
              <a:gd name="connsiteX2" fmla="*/ 1900369 w 2063749"/>
              <a:gd name="connsiteY2" fmla="*/ 0 h 1633802"/>
              <a:gd name="connsiteX3" fmla="*/ 2063749 w 2063749"/>
              <a:gd name="connsiteY3" fmla="*/ 163380 h 1633802"/>
              <a:gd name="connsiteX4" fmla="*/ 2063749 w 2063749"/>
              <a:gd name="connsiteY4" fmla="*/ 1470422 h 1633802"/>
              <a:gd name="connsiteX5" fmla="*/ 1900369 w 2063749"/>
              <a:gd name="connsiteY5" fmla="*/ 1633802 h 1633802"/>
              <a:gd name="connsiteX6" fmla="*/ 163380 w 2063749"/>
              <a:gd name="connsiteY6" fmla="*/ 1633802 h 1633802"/>
              <a:gd name="connsiteX7" fmla="*/ 0 w 2063749"/>
              <a:gd name="connsiteY7" fmla="*/ 1470422 h 1633802"/>
              <a:gd name="connsiteX8" fmla="*/ 0 w 2063749"/>
              <a:gd name="connsiteY8" fmla="*/ 163380 h 1633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63749" h="1633802">
                <a:moveTo>
                  <a:pt x="0" y="163380"/>
                </a:moveTo>
                <a:cubicBezTo>
                  <a:pt x="0" y="73148"/>
                  <a:pt x="73148" y="0"/>
                  <a:pt x="163380" y="0"/>
                </a:cubicBezTo>
                <a:lnTo>
                  <a:pt x="1900369" y="0"/>
                </a:lnTo>
                <a:cubicBezTo>
                  <a:pt x="1990601" y="0"/>
                  <a:pt x="2063749" y="73148"/>
                  <a:pt x="2063749" y="163380"/>
                </a:cubicBezTo>
                <a:lnTo>
                  <a:pt x="2063749" y="1470422"/>
                </a:lnTo>
                <a:cubicBezTo>
                  <a:pt x="2063749" y="1560654"/>
                  <a:pt x="1990601" y="1633802"/>
                  <a:pt x="1900369" y="1633802"/>
                </a:cubicBezTo>
                <a:lnTo>
                  <a:pt x="163380" y="1633802"/>
                </a:lnTo>
                <a:cubicBezTo>
                  <a:pt x="73148" y="1633802"/>
                  <a:pt x="0" y="1560654"/>
                  <a:pt x="0" y="1470422"/>
                </a:cubicBezTo>
                <a:lnTo>
                  <a:pt x="0" y="16338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752" tIns="114527" rIns="136752" bIns="114527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u-HU" sz="2400" dirty="0">
                <a:solidFill>
                  <a:srgbClr val="FF0000"/>
                </a:solidFill>
              </a:rPr>
              <a:t>v</a:t>
            </a:r>
            <a:r>
              <a:rPr lang="hu-HU" sz="2400" kern="1200" dirty="0">
                <a:solidFill>
                  <a:srgbClr val="FF0000"/>
                </a:solidFill>
              </a:rPr>
              <a:t>állalati kultúrába illesztett</a:t>
            </a:r>
            <a:endParaRPr lang="hu-HU" sz="2400" kern="1200" dirty="0">
              <a:solidFill>
                <a:schemeClr val="bg1"/>
              </a:solidFill>
            </a:endParaRPr>
          </a:p>
        </p:txBody>
      </p:sp>
      <p:sp>
        <p:nvSpPr>
          <p:cNvPr id="18" name="Szabadkézi sokszög: alakzat 17">
            <a:extLst>
              <a:ext uri="{FF2B5EF4-FFF2-40B4-BE49-F238E27FC236}">
                <a16:creationId xmlns:a16="http://schemas.microsoft.com/office/drawing/2014/main" id="{933EC8E8-79C8-4C54-B637-70F5D2943638}"/>
              </a:ext>
            </a:extLst>
          </p:cNvPr>
          <p:cNvSpPr/>
          <p:nvPr/>
        </p:nvSpPr>
        <p:spPr>
          <a:xfrm>
            <a:off x="4480119" y="4768950"/>
            <a:ext cx="3231762" cy="822374"/>
          </a:xfrm>
          <a:custGeom>
            <a:avLst/>
            <a:gdLst>
              <a:gd name="connsiteX0" fmla="*/ 0 w 2063749"/>
              <a:gd name="connsiteY0" fmla="*/ 163380 h 1633802"/>
              <a:gd name="connsiteX1" fmla="*/ 163380 w 2063749"/>
              <a:gd name="connsiteY1" fmla="*/ 0 h 1633802"/>
              <a:gd name="connsiteX2" fmla="*/ 1900369 w 2063749"/>
              <a:gd name="connsiteY2" fmla="*/ 0 h 1633802"/>
              <a:gd name="connsiteX3" fmla="*/ 2063749 w 2063749"/>
              <a:gd name="connsiteY3" fmla="*/ 163380 h 1633802"/>
              <a:gd name="connsiteX4" fmla="*/ 2063749 w 2063749"/>
              <a:gd name="connsiteY4" fmla="*/ 1470422 h 1633802"/>
              <a:gd name="connsiteX5" fmla="*/ 1900369 w 2063749"/>
              <a:gd name="connsiteY5" fmla="*/ 1633802 h 1633802"/>
              <a:gd name="connsiteX6" fmla="*/ 163380 w 2063749"/>
              <a:gd name="connsiteY6" fmla="*/ 1633802 h 1633802"/>
              <a:gd name="connsiteX7" fmla="*/ 0 w 2063749"/>
              <a:gd name="connsiteY7" fmla="*/ 1470422 h 1633802"/>
              <a:gd name="connsiteX8" fmla="*/ 0 w 2063749"/>
              <a:gd name="connsiteY8" fmla="*/ 163380 h 1633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63749" h="1633802">
                <a:moveTo>
                  <a:pt x="0" y="163380"/>
                </a:moveTo>
                <a:cubicBezTo>
                  <a:pt x="0" y="73148"/>
                  <a:pt x="73148" y="0"/>
                  <a:pt x="163380" y="0"/>
                </a:cubicBezTo>
                <a:lnTo>
                  <a:pt x="1900369" y="0"/>
                </a:lnTo>
                <a:cubicBezTo>
                  <a:pt x="1990601" y="0"/>
                  <a:pt x="2063749" y="73148"/>
                  <a:pt x="2063749" y="163380"/>
                </a:cubicBezTo>
                <a:lnTo>
                  <a:pt x="2063749" y="1470422"/>
                </a:lnTo>
                <a:cubicBezTo>
                  <a:pt x="2063749" y="1560654"/>
                  <a:pt x="1990601" y="1633802"/>
                  <a:pt x="1900369" y="1633802"/>
                </a:cubicBezTo>
                <a:lnTo>
                  <a:pt x="163380" y="1633802"/>
                </a:lnTo>
                <a:cubicBezTo>
                  <a:pt x="73148" y="1633802"/>
                  <a:pt x="0" y="1560654"/>
                  <a:pt x="0" y="1470422"/>
                </a:cubicBezTo>
                <a:lnTo>
                  <a:pt x="0" y="16338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752" tIns="114527" rIns="136752" bIns="114527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u-HU" sz="2400" kern="1200" dirty="0" err="1">
                <a:solidFill>
                  <a:srgbClr val="FF0000"/>
                </a:solidFill>
              </a:rPr>
              <a:t>Brand</a:t>
            </a:r>
            <a:r>
              <a:rPr lang="hu-HU" sz="2400" kern="1200" dirty="0">
                <a:solidFill>
                  <a:srgbClr val="FF0000"/>
                </a:solidFill>
              </a:rPr>
              <a:t> építő hatás</a:t>
            </a:r>
          </a:p>
        </p:txBody>
      </p:sp>
    </p:spTree>
    <p:extLst>
      <p:ext uri="{BB962C8B-B14F-4D97-AF65-F5344CB8AC3E}">
        <p14:creationId xmlns:p14="http://schemas.microsoft.com/office/powerpoint/2010/main" val="4153988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Csoportba foglalás 27">
            <a:extLst>
              <a:ext uri="{FF2B5EF4-FFF2-40B4-BE49-F238E27FC236}">
                <a16:creationId xmlns:a16="http://schemas.microsoft.com/office/drawing/2014/main" id="{7CB2C6FA-7AB3-40E5-A813-88F6573AD13C}"/>
              </a:ext>
            </a:extLst>
          </p:cNvPr>
          <p:cNvGrpSpPr/>
          <p:nvPr/>
        </p:nvGrpSpPr>
        <p:grpSpPr>
          <a:xfrm>
            <a:off x="962526" y="450037"/>
            <a:ext cx="3650153" cy="5940907"/>
            <a:chOff x="962526" y="719666"/>
            <a:chExt cx="3650153" cy="5940907"/>
          </a:xfrm>
        </p:grpSpPr>
        <p:sp>
          <p:nvSpPr>
            <p:cNvPr id="9" name="Szabadkézi sokszög: alakzat 8">
              <a:extLst>
                <a:ext uri="{FF2B5EF4-FFF2-40B4-BE49-F238E27FC236}">
                  <a16:creationId xmlns:a16="http://schemas.microsoft.com/office/drawing/2014/main" id="{7FAEBD47-B731-4B9B-AFB7-C8D574778F36}"/>
                </a:ext>
              </a:extLst>
            </p:cNvPr>
            <p:cNvSpPr/>
            <p:nvPr/>
          </p:nvSpPr>
          <p:spPr>
            <a:xfrm>
              <a:off x="962526" y="719666"/>
              <a:ext cx="3650153" cy="5940907"/>
            </a:xfrm>
            <a:custGeom>
              <a:avLst/>
              <a:gdLst>
                <a:gd name="connsiteX0" fmla="*/ 0 w 2579687"/>
                <a:gd name="connsiteY0" fmla="*/ 257969 h 5418667"/>
                <a:gd name="connsiteX1" fmla="*/ 257969 w 2579687"/>
                <a:gd name="connsiteY1" fmla="*/ 0 h 5418667"/>
                <a:gd name="connsiteX2" fmla="*/ 2321718 w 2579687"/>
                <a:gd name="connsiteY2" fmla="*/ 0 h 5418667"/>
                <a:gd name="connsiteX3" fmla="*/ 2579687 w 2579687"/>
                <a:gd name="connsiteY3" fmla="*/ 257969 h 5418667"/>
                <a:gd name="connsiteX4" fmla="*/ 2579687 w 2579687"/>
                <a:gd name="connsiteY4" fmla="*/ 5160698 h 5418667"/>
                <a:gd name="connsiteX5" fmla="*/ 2321718 w 2579687"/>
                <a:gd name="connsiteY5" fmla="*/ 5418667 h 5418667"/>
                <a:gd name="connsiteX6" fmla="*/ 257969 w 2579687"/>
                <a:gd name="connsiteY6" fmla="*/ 5418667 h 5418667"/>
                <a:gd name="connsiteX7" fmla="*/ 0 w 2579687"/>
                <a:gd name="connsiteY7" fmla="*/ 5160698 h 5418667"/>
                <a:gd name="connsiteX8" fmla="*/ 0 w 2579687"/>
                <a:gd name="connsiteY8" fmla="*/ 257969 h 541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9687" h="5418667">
                  <a:moveTo>
                    <a:pt x="0" y="257969"/>
                  </a:moveTo>
                  <a:cubicBezTo>
                    <a:pt x="0" y="115497"/>
                    <a:pt x="115497" y="0"/>
                    <a:pt x="257969" y="0"/>
                  </a:cubicBezTo>
                  <a:lnTo>
                    <a:pt x="2321718" y="0"/>
                  </a:lnTo>
                  <a:cubicBezTo>
                    <a:pt x="2464190" y="0"/>
                    <a:pt x="2579687" y="115497"/>
                    <a:pt x="2579687" y="257969"/>
                  </a:cubicBezTo>
                  <a:lnTo>
                    <a:pt x="2579687" y="5160698"/>
                  </a:lnTo>
                  <a:cubicBezTo>
                    <a:pt x="2579687" y="5303170"/>
                    <a:pt x="2464190" y="5418667"/>
                    <a:pt x="2321718" y="5418667"/>
                  </a:cubicBezTo>
                  <a:lnTo>
                    <a:pt x="257969" y="5418667"/>
                  </a:lnTo>
                  <a:cubicBezTo>
                    <a:pt x="115497" y="5418667"/>
                    <a:pt x="0" y="5303170"/>
                    <a:pt x="0" y="5160698"/>
                  </a:cubicBezTo>
                  <a:lnTo>
                    <a:pt x="0" y="257969"/>
                  </a:lnTo>
                  <a:close/>
                </a:path>
              </a:pathLst>
            </a:cu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8590" tIns="148590" rIns="148590" bIns="3941657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buNone/>
              </a:pPr>
              <a:endParaRPr lang="hu-HU" sz="2400" kern="1200" dirty="0"/>
            </a:p>
          </p:txBody>
        </p:sp>
        <p:sp>
          <p:nvSpPr>
            <p:cNvPr id="10" name="Szabadkézi sokszög: alakzat 9">
              <a:extLst>
                <a:ext uri="{FF2B5EF4-FFF2-40B4-BE49-F238E27FC236}">
                  <a16:creationId xmlns:a16="http://schemas.microsoft.com/office/drawing/2014/main" id="{47FB6835-6E20-4DFD-A49E-1B238BC8549D}"/>
                </a:ext>
              </a:extLst>
            </p:cNvPr>
            <p:cNvSpPr/>
            <p:nvPr/>
          </p:nvSpPr>
          <p:spPr>
            <a:xfrm>
              <a:off x="1171721" y="1967094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rgbClr val="FF0000"/>
                  </a:solidFill>
                </a:rPr>
                <a:t>SZHJ csökkentő tétel</a:t>
              </a:r>
            </a:p>
          </p:txBody>
        </p:sp>
        <p:sp>
          <p:nvSpPr>
            <p:cNvPr id="17" name="Szabadkézi sokszög: alakzat 16">
              <a:extLst>
                <a:ext uri="{FF2B5EF4-FFF2-40B4-BE49-F238E27FC236}">
                  <a16:creationId xmlns:a16="http://schemas.microsoft.com/office/drawing/2014/main" id="{5BCFF53D-D474-4788-ACF0-F636C7C7C9EF}"/>
                </a:ext>
              </a:extLst>
            </p:cNvPr>
            <p:cNvSpPr/>
            <p:nvPr/>
          </p:nvSpPr>
          <p:spPr>
            <a:xfrm>
              <a:off x="1171721" y="2897828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rgbClr val="FF0000"/>
                  </a:solidFill>
                </a:rPr>
                <a:t>20%-os sikerdíj</a:t>
              </a:r>
            </a:p>
          </p:txBody>
        </p:sp>
        <p:sp>
          <p:nvSpPr>
            <p:cNvPr id="19" name="Szabadkézi sokszög: alakzat 18">
              <a:extLst>
                <a:ext uri="{FF2B5EF4-FFF2-40B4-BE49-F238E27FC236}">
                  <a16:creationId xmlns:a16="http://schemas.microsoft.com/office/drawing/2014/main" id="{B306FA1E-1AB4-40E7-B12B-0FDF9C632622}"/>
                </a:ext>
              </a:extLst>
            </p:cNvPr>
            <p:cNvSpPr/>
            <p:nvPr/>
          </p:nvSpPr>
          <p:spPr>
            <a:xfrm>
              <a:off x="1171721" y="3828562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rgbClr val="FF0000"/>
                  </a:solidFill>
                </a:rPr>
                <a:t>TAO kedvezmény</a:t>
              </a:r>
            </a:p>
          </p:txBody>
        </p:sp>
        <p:sp>
          <p:nvSpPr>
            <p:cNvPr id="21" name="Szabadkézi sokszög: alakzat 20">
              <a:extLst>
                <a:ext uri="{FF2B5EF4-FFF2-40B4-BE49-F238E27FC236}">
                  <a16:creationId xmlns:a16="http://schemas.microsoft.com/office/drawing/2014/main" id="{16E018D8-A9F6-4C2A-9F7B-B9A5DF6EDC01}"/>
                </a:ext>
              </a:extLst>
            </p:cNvPr>
            <p:cNvSpPr/>
            <p:nvPr/>
          </p:nvSpPr>
          <p:spPr>
            <a:xfrm>
              <a:off x="1171721" y="4759296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000" kern="1200" dirty="0">
                  <a:solidFill>
                    <a:schemeClr val="bg1"/>
                  </a:solidFill>
                </a:rPr>
                <a:t>Tanműhely létesítéséhez és fejlesztéséhez támogatás</a:t>
              </a:r>
            </a:p>
          </p:txBody>
        </p:sp>
        <p:sp>
          <p:nvSpPr>
            <p:cNvPr id="22" name="Szövegdoboz 21">
              <a:extLst>
                <a:ext uri="{FF2B5EF4-FFF2-40B4-BE49-F238E27FC236}">
                  <a16:creationId xmlns:a16="http://schemas.microsoft.com/office/drawing/2014/main" id="{30A8A447-71D1-4BE7-A8A2-18B4ED5D0895}"/>
                </a:ext>
              </a:extLst>
            </p:cNvPr>
            <p:cNvSpPr txBox="1"/>
            <p:nvPr/>
          </p:nvSpPr>
          <p:spPr>
            <a:xfrm>
              <a:off x="1640585" y="1085619"/>
              <a:ext cx="22940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3200" dirty="0">
                  <a:solidFill>
                    <a:schemeClr val="bg1"/>
                  </a:solidFill>
                </a:rPr>
                <a:t>Bevételek</a:t>
              </a:r>
            </a:p>
          </p:txBody>
        </p:sp>
        <p:sp>
          <p:nvSpPr>
            <p:cNvPr id="24" name="Szabadkézi sokszög: alakzat 23">
              <a:extLst>
                <a:ext uri="{FF2B5EF4-FFF2-40B4-BE49-F238E27FC236}">
                  <a16:creationId xmlns:a16="http://schemas.microsoft.com/office/drawing/2014/main" id="{ECD784EC-DA1B-4260-AA3D-F3203CEF02C1}"/>
                </a:ext>
              </a:extLst>
            </p:cNvPr>
            <p:cNvSpPr/>
            <p:nvPr/>
          </p:nvSpPr>
          <p:spPr>
            <a:xfrm>
              <a:off x="1171721" y="5690030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Tanuló hozzáadott értéke</a:t>
              </a:r>
            </a:p>
          </p:txBody>
        </p:sp>
      </p:grpSp>
      <p:sp>
        <p:nvSpPr>
          <p:cNvPr id="25" name="Nyíl: balra-jobbra mutató 24">
            <a:extLst>
              <a:ext uri="{FF2B5EF4-FFF2-40B4-BE49-F238E27FC236}">
                <a16:creationId xmlns:a16="http://schemas.microsoft.com/office/drawing/2014/main" id="{353EA097-7B58-4C23-BA91-508F3E9680DD}"/>
              </a:ext>
            </a:extLst>
          </p:cNvPr>
          <p:cNvSpPr/>
          <p:nvPr/>
        </p:nvSpPr>
        <p:spPr>
          <a:xfrm>
            <a:off x="5132437" y="3039386"/>
            <a:ext cx="2234045" cy="54007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9" name="Csoportba foglalás 28">
            <a:extLst>
              <a:ext uri="{FF2B5EF4-FFF2-40B4-BE49-F238E27FC236}">
                <a16:creationId xmlns:a16="http://schemas.microsoft.com/office/drawing/2014/main" id="{F86737EA-6739-478E-9D9A-1983D2837666}"/>
              </a:ext>
            </a:extLst>
          </p:cNvPr>
          <p:cNvGrpSpPr/>
          <p:nvPr/>
        </p:nvGrpSpPr>
        <p:grpSpPr>
          <a:xfrm>
            <a:off x="7886240" y="450037"/>
            <a:ext cx="3650153" cy="5940907"/>
            <a:chOff x="962526" y="719666"/>
            <a:chExt cx="3650153" cy="5940907"/>
          </a:xfrm>
        </p:grpSpPr>
        <p:sp>
          <p:nvSpPr>
            <p:cNvPr id="30" name="Szabadkézi sokszög: alakzat 29">
              <a:extLst>
                <a:ext uri="{FF2B5EF4-FFF2-40B4-BE49-F238E27FC236}">
                  <a16:creationId xmlns:a16="http://schemas.microsoft.com/office/drawing/2014/main" id="{5A6043B8-CF7C-468F-AD1A-E16E4BDC1D5D}"/>
                </a:ext>
              </a:extLst>
            </p:cNvPr>
            <p:cNvSpPr/>
            <p:nvPr/>
          </p:nvSpPr>
          <p:spPr>
            <a:xfrm>
              <a:off x="962526" y="719666"/>
              <a:ext cx="3650153" cy="5940907"/>
            </a:xfrm>
            <a:custGeom>
              <a:avLst/>
              <a:gdLst>
                <a:gd name="connsiteX0" fmla="*/ 0 w 2579687"/>
                <a:gd name="connsiteY0" fmla="*/ 257969 h 5418667"/>
                <a:gd name="connsiteX1" fmla="*/ 257969 w 2579687"/>
                <a:gd name="connsiteY1" fmla="*/ 0 h 5418667"/>
                <a:gd name="connsiteX2" fmla="*/ 2321718 w 2579687"/>
                <a:gd name="connsiteY2" fmla="*/ 0 h 5418667"/>
                <a:gd name="connsiteX3" fmla="*/ 2579687 w 2579687"/>
                <a:gd name="connsiteY3" fmla="*/ 257969 h 5418667"/>
                <a:gd name="connsiteX4" fmla="*/ 2579687 w 2579687"/>
                <a:gd name="connsiteY4" fmla="*/ 5160698 h 5418667"/>
                <a:gd name="connsiteX5" fmla="*/ 2321718 w 2579687"/>
                <a:gd name="connsiteY5" fmla="*/ 5418667 h 5418667"/>
                <a:gd name="connsiteX6" fmla="*/ 257969 w 2579687"/>
                <a:gd name="connsiteY6" fmla="*/ 5418667 h 5418667"/>
                <a:gd name="connsiteX7" fmla="*/ 0 w 2579687"/>
                <a:gd name="connsiteY7" fmla="*/ 5160698 h 5418667"/>
                <a:gd name="connsiteX8" fmla="*/ 0 w 2579687"/>
                <a:gd name="connsiteY8" fmla="*/ 257969 h 541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9687" h="5418667">
                  <a:moveTo>
                    <a:pt x="0" y="257969"/>
                  </a:moveTo>
                  <a:cubicBezTo>
                    <a:pt x="0" y="115497"/>
                    <a:pt x="115497" y="0"/>
                    <a:pt x="257969" y="0"/>
                  </a:cubicBezTo>
                  <a:lnTo>
                    <a:pt x="2321718" y="0"/>
                  </a:lnTo>
                  <a:cubicBezTo>
                    <a:pt x="2464190" y="0"/>
                    <a:pt x="2579687" y="115497"/>
                    <a:pt x="2579687" y="257969"/>
                  </a:cubicBezTo>
                  <a:lnTo>
                    <a:pt x="2579687" y="5160698"/>
                  </a:lnTo>
                  <a:cubicBezTo>
                    <a:pt x="2579687" y="5303170"/>
                    <a:pt x="2464190" y="5418667"/>
                    <a:pt x="2321718" y="5418667"/>
                  </a:cubicBezTo>
                  <a:lnTo>
                    <a:pt x="257969" y="5418667"/>
                  </a:lnTo>
                  <a:cubicBezTo>
                    <a:pt x="115497" y="5418667"/>
                    <a:pt x="0" y="5303170"/>
                    <a:pt x="0" y="5160698"/>
                  </a:cubicBezTo>
                  <a:lnTo>
                    <a:pt x="0" y="257969"/>
                  </a:lnTo>
                  <a:close/>
                </a:path>
              </a:pathLst>
            </a:cu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8590" tIns="148590" rIns="148590" bIns="3941657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buNone/>
              </a:pPr>
              <a:endParaRPr lang="hu-HU" sz="2400" kern="1200" dirty="0"/>
            </a:p>
          </p:txBody>
        </p:sp>
        <p:sp>
          <p:nvSpPr>
            <p:cNvPr id="31" name="Szabadkézi sokszög: alakzat 30">
              <a:extLst>
                <a:ext uri="{FF2B5EF4-FFF2-40B4-BE49-F238E27FC236}">
                  <a16:creationId xmlns:a16="http://schemas.microsoft.com/office/drawing/2014/main" id="{067FDF61-BC0C-4B6F-943E-43FA59AFF815}"/>
                </a:ext>
              </a:extLst>
            </p:cNvPr>
            <p:cNvSpPr/>
            <p:nvPr/>
          </p:nvSpPr>
          <p:spPr>
            <a:xfrm>
              <a:off x="1171721" y="1967094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rgbClr val="FF0000"/>
                  </a:solidFill>
                </a:rPr>
                <a:t>Munkabér</a:t>
              </a:r>
            </a:p>
          </p:txBody>
        </p:sp>
        <p:sp>
          <p:nvSpPr>
            <p:cNvPr id="32" name="Szabadkézi sokszög: alakzat 31">
              <a:extLst>
                <a:ext uri="{FF2B5EF4-FFF2-40B4-BE49-F238E27FC236}">
                  <a16:creationId xmlns:a16="http://schemas.microsoft.com/office/drawing/2014/main" id="{0AA6628F-9E43-4BF0-970C-6DB9298AAE85}"/>
                </a:ext>
              </a:extLst>
            </p:cNvPr>
            <p:cNvSpPr/>
            <p:nvPr/>
          </p:nvSpPr>
          <p:spPr>
            <a:xfrm>
              <a:off x="1171721" y="2897828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rgbClr val="FF0000"/>
                  </a:solidFill>
                </a:rPr>
                <a:t>Egyéb juttatások</a:t>
              </a:r>
            </a:p>
          </p:txBody>
        </p:sp>
        <p:sp>
          <p:nvSpPr>
            <p:cNvPr id="33" name="Szabadkézi sokszög: alakzat 32">
              <a:extLst>
                <a:ext uri="{FF2B5EF4-FFF2-40B4-BE49-F238E27FC236}">
                  <a16:creationId xmlns:a16="http://schemas.microsoft.com/office/drawing/2014/main" id="{F5FD9603-CE8B-4675-90F0-32905A710EC6}"/>
                </a:ext>
              </a:extLst>
            </p:cNvPr>
            <p:cNvSpPr/>
            <p:nvPr/>
          </p:nvSpPr>
          <p:spPr>
            <a:xfrm>
              <a:off x="1171721" y="3828562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Oktató </a:t>
              </a:r>
              <a:r>
                <a:rPr lang="hu-HU" sz="2400" kern="1200" dirty="0" err="1">
                  <a:solidFill>
                    <a:schemeClr val="bg1"/>
                  </a:solidFill>
                </a:rPr>
                <a:t>ktg-ei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Szabadkézi sokszög: alakzat 33">
              <a:extLst>
                <a:ext uri="{FF2B5EF4-FFF2-40B4-BE49-F238E27FC236}">
                  <a16:creationId xmlns:a16="http://schemas.microsoft.com/office/drawing/2014/main" id="{8FE0270D-D6FB-4979-ACA8-75319EB2288F}"/>
                </a:ext>
              </a:extLst>
            </p:cNvPr>
            <p:cNvSpPr/>
            <p:nvPr/>
          </p:nvSpPr>
          <p:spPr>
            <a:xfrm>
              <a:off x="1171721" y="4759296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Anyag, eszköz</a:t>
              </a:r>
            </a:p>
          </p:txBody>
        </p:sp>
        <p:sp>
          <p:nvSpPr>
            <p:cNvPr id="35" name="Szövegdoboz 34">
              <a:extLst>
                <a:ext uri="{FF2B5EF4-FFF2-40B4-BE49-F238E27FC236}">
                  <a16:creationId xmlns:a16="http://schemas.microsoft.com/office/drawing/2014/main" id="{64C03FFC-9648-4D98-BC27-B3A7C91263F1}"/>
                </a:ext>
              </a:extLst>
            </p:cNvPr>
            <p:cNvSpPr txBox="1"/>
            <p:nvPr/>
          </p:nvSpPr>
          <p:spPr>
            <a:xfrm>
              <a:off x="1640585" y="1085619"/>
              <a:ext cx="22940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3200" dirty="0">
                  <a:solidFill>
                    <a:schemeClr val="bg1"/>
                  </a:solidFill>
                </a:rPr>
                <a:t>Kiadások</a:t>
              </a:r>
            </a:p>
          </p:txBody>
        </p:sp>
        <p:sp>
          <p:nvSpPr>
            <p:cNvPr id="36" name="Szabadkézi sokszög: alakzat 35">
              <a:extLst>
                <a:ext uri="{FF2B5EF4-FFF2-40B4-BE49-F238E27FC236}">
                  <a16:creationId xmlns:a16="http://schemas.microsoft.com/office/drawing/2014/main" id="{B739817B-8BEB-4B1C-8501-EBEA34739114}"/>
                </a:ext>
              </a:extLst>
            </p:cNvPr>
            <p:cNvSpPr/>
            <p:nvPr/>
          </p:nvSpPr>
          <p:spPr>
            <a:xfrm>
              <a:off x="1171721" y="5690030"/>
              <a:ext cx="3231762" cy="822374"/>
            </a:xfrm>
            <a:custGeom>
              <a:avLst/>
              <a:gdLst>
                <a:gd name="connsiteX0" fmla="*/ 0 w 2063749"/>
                <a:gd name="connsiteY0" fmla="*/ 163380 h 1633802"/>
                <a:gd name="connsiteX1" fmla="*/ 163380 w 2063749"/>
                <a:gd name="connsiteY1" fmla="*/ 0 h 1633802"/>
                <a:gd name="connsiteX2" fmla="*/ 1900369 w 2063749"/>
                <a:gd name="connsiteY2" fmla="*/ 0 h 1633802"/>
                <a:gd name="connsiteX3" fmla="*/ 2063749 w 2063749"/>
                <a:gd name="connsiteY3" fmla="*/ 163380 h 1633802"/>
                <a:gd name="connsiteX4" fmla="*/ 2063749 w 2063749"/>
                <a:gd name="connsiteY4" fmla="*/ 1470422 h 1633802"/>
                <a:gd name="connsiteX5" fmla="*/ 1900369 w 2063749"/>
                <a:gd name="connsiteY5" fmla="*/ 1633802 h 1633802"/>
                <a:gd name="connsiteX6" fmla="*/ 163380 w 2063749"/>
                <a:gd name="connsiteY6" fmla="*/ 1633802 h 1633802"/>
                <a:gd name="connsiteX7" fmla="*/ 0 w 2063749"/>
                <a:gd name="connsiteY7" fmla="*/ 1470422 h 1633802"/>
                <a:gd name="connsiteX8" fmla="*/ 0 w 2063749"/>
                <a:gd name="connsiteY8" fmla="*/ 163380 h 163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3749" h="1633802">
                  <a:moveTo>
                    <a:pt x="0" y="163380"/>
                  </a:moveTo>
                  <a:cubicBezTo>
                    <a:pt x="0" y="73148"/>
                    <a:pt x="73148" y="0"/>
                    <a:pt x="163380" y="0"/>
                  </a:cubicBezTo>
                  <a:lnTo>
                    <a:pt x="1900369" y="0"/>
                  </a:lnTo>
                  <a:cubicBezTo>
                    <a:pt x="1990601" y="0"/>
                    <a:pt x="2063749" y="73148"/>
                    <a:pt x="2063749" y="163380"/>
                  </a:cubicBezTo>
                  <a:lnTo>
                    <a:pt x="2063749" y="1470422"/>
                  </a:lnTo>
                  <a:cubicBezTo>
                    <a:pt x="2063749" y="1560654"/>
                    <a:pt x="1990601" y="1633802"/>
                    <a:pt x="1900369" y="1633802"/>
                  </a:cubicBezTo>
                  <a:lnTo>
                    <a:pt x="163380" y="1633802"/>
                  </a:lnTo>
                  <a:cubicBezTo>
                    <a:pt x="73148" y="1633802"/>
                    <a:pt x="0" y="1560654"/>
                    <a:pt x="0" y="1470422"/>
                  </a:cubicBezTo>
                  <a:lnTo>
                    <a:pt x="0" y="1633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752" tIns="114527" rIns="136752" bIns="11452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2400" kern="1200" dirty="0">
                  <a:solidFill>
                    <a:schemeClr val="bg1"/>
                  </a:solidFill>
                </a:rPr>
                <a:t>Közvetett </a:t>
              </a:r>
              <a:r>
                <a:rPr lang="hu-HU" sz="2400" kern="1200" dirty="0" err="1">
                  <a:solidFill>
                    <a:schemeClr val="bg1"/>
                  </a:solidFill>
                </a:rPr>
                <a:t>ktg</a:t>
              </a:r>
              <a:r>
                <a:rPr lang="hu-HU" sz="2400" kern="1200" dirty="0">
                  <a:solidFill>
                    <a:schemeClr val="bg1"/>
                  </a:solidFill>
                </a:rPr>
                <a:t>-ek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9480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1A352907C5649E4CA96B73BC3E4E5DD5" ma:contentTypeVersion="13" ma:contentTypeDescription="Új dokumentum létrehozása." ma:contentTypeScope="" ma:versionID="ac173147de278e30485ae88fb97caf37">
  <xsd:schema xmlns:xsd="http://www.w3.org/2001/XMLSchema" xmlns:xs="http://www.w3.org/2001/XMLSchema" xmlns:p="http://schemas.microsoft.com/office/2006/metadata/properties" xmlns:ns3="f8cc3625-7da3-45d9-bd93-c22cbb38fdab" xmlns:ns4="23db0694-0e6d-459a-b9fa-4cd255fef8b6" targetNamespace="http://schemas.microsoft.com/office/2006/metadata/properties" ma:root="true" ma:fieldsID="0e37aac033118cc715658653770722ad" ns3:_="" ns4:_="">
    <xsd:import namespace="f8cc3625-7da3-45d9-bd93-c22cbb38fdab"/>
    <xsd:import namespace="23db0694-0e6d-459a-b9fa-4cd255fef8b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c3625-7da3-45d9-bd93-c22cbb38fd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b0694-0e6d-459a-b9fa-4cd255fef8b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Megosztási tipp kivonat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665630-F6B5-4A91-AF85-460C708355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cc3625-7da3-45d9-bd93-c22cbb38fdab"/>
    <ds:schemaRef ds:uri="23db0694-0e6d-459a-b9fa-4cd255fef8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5E256C-15A4-4A60-9780-678B64E9B2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B20358-16D2-4413-A23F-3359E2FA53FD}">
  <ds:schemaRefs>
    <ds:schemaRef ds:uri="http://purl.org/dc/terms/"/>
    <ds:schemaRef ds:uri="http://purl.org/dc/dcmitype/"/>
    <ds:schemaRef ds:uri="f8cc3625-7da3-45d9-bd93-c22cbb38fdab"/>
    <ds:schemaRef ds:uri="23db0694-0e6d-459a-b9fa-4cd255fef8b6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TM04033921[[fn=Damaszt]]</Template>
  <TotalTime>2138</TotalTime>
  <Words>1235</Words>
  <Application>Microsoft Office PowerPoint</Application>
  <PresentationFormat>Szélesvásznú</PresentationFormat>
  <Paragraphs>181</Paragraphs>
  <Slides>29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29</vt:i4>
      </vt:variant>
    </vt:vector>
  </HeadingPairs>
  <TitlesOfParts>
    <vt:vector size="36" baseType="lpstr">
      <vt:lpstr>Arial</vt:lpstr>
      <vt:lpstr>Bookman Old Style</vt:lpstr>
      <vt:lpstr>Calibri</vt:lpstr>
      <vt:lpstr>MinionPro-Regular</vt:lpstr>
      <vt:lpstr>Rockwell</vt:lpstr>
      <vt:lpstr>Wingdings</vt:lpstr>
      <vt:lpstr>Damask</vt:lpstr>
      <vt:lpstr>A szakképzési hozzájárulás rendszere  2021-ben   2021. 01. 21.</vt:lpstr>
      <vt:lpstr>Megéri? </vt:lpstr>
      <vt:lpstr>PowerPoint-bemutató</vt:lpstr>
      <vt:lpstr>PowerPoint-bemutató</vt:lpstr>
      <vt:lpstr>PowerPoint-bemutató</vt:lpstr>
      <vt:lpstr>PowerPoint-bemutató</vt:lpstr>
      <vt:lpstr>PowerPoint-bemutató</vt:lpstr>
      <vt:lpstr>Megéri! </vt:lpstr>
      <vt:lpstr>PowerPoint-bemutató</vt:lpstr>
      <vt:lpstr>A szakképzési hozzájárulás rendszere 2021</vt:lpstr>
      <vt:lpstr>Az szhj. kötelezettség   alanyai</vt:lpstr>
      <vt:lpstr>Szakképzési hozzájárulásra kötelezett</vt:lpstr>
      <vt:lpstr>Gazdálkodó szervezet  – tágabb értelmezés</vt:lpstr>
      <vt:lpstr>Nem terheli szHJ-fizetési kötelezettség </vt:lpstr>
      <vt:lpstr>részben terheli szHJ-fizetési kötelezettség </vt:lpstr>
      <vt:lpstr>Külön törvény szerinti mentesülés a szakképzési hozzájárulás alól  KIVA</vt:lpstr>
      <vt:lpstr>Külön törvény szerinti mentesülés a szakképzési hozzájárulás alól KATA</vt:lpstr>
      <vt:lpstr>Az SZHJ. teljesítése</vt:lpstr>
      <vt:lpstr>PowerPoint-bemutató</vt:lpstr>
      <vt:lpstr>A képzéssel kapcsolatosan igénybe vehető adókedvezmény   tanulószerződéses képzés 2020-ban</vt:lpstr>
      <vt:lpstr>A képzéssel kapcsolatosan igénybe vehető adókedvezmény mértéke 2021-től </vt:lpstr>
      <vt:lpstr>A képzéssel kapcsolatosan igénybe vehető adókedvezmény mértéke 2021-től </vt:lpstr>
      <vt:lpstr>A képzéssel kapcsolatosan igénybe vehető adókedvezmény mértéke 2021-től  azonos számítási módszer  TSZ és SZMSZ esetében </vt:lpstr>
      <vt:lpstr>Az önköltség és az alapnormatíva mértéke</vt:lpstr>
      <vt:lpstr>A képzéssel kapcsolatosan igénybe vehető adókedvezmény mértéke 2021-től </vt:lpstr>
      <vt:lpstr>A képzéssel kapcsolatosan igénybe vehető adókedvezmény mértéke 2021-től </vt:lpstr>
      <vt:lpstr>A képzéssel kapcsolatosan igénybe vehető adókedvezmény 2021-től  szakképzési munkaszerződés </vt:lpstr>
      <vt:lpstr>A képzéssel kapcsolatosan igénybe vehető adókedvezmény 2021-től  tanulószerződés </vt:lpstr>
      <vt:lpstr>20%-os „sikerdíj”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duális képzés új megközelítése</dc:title>
  <dc:creator>Kárpát Kinga</dc:creator>
  <cp:lastModifiedBy>Szabó Melinda</cp:lastModifiedBy>
  <cp:revision>144</cp:revision>
  <dcterms:created xsi:type="dcterms:W3CDTF">2020-10-05T06:38:57Z</dcterms:created>
  <dcterms:modified xsi:type="dcterms:W3CDTF">2021-01-25T12:46:16Z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0x0101001A352907C5649E4CA96B73BC3E4E5DD5</vt:lpwstr>
  </property>
</Properties>
</file>