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9"/>
  </p:notesMasterIdLst>
  <p:handoutMasterIdLst>
    <p:handoutMasterId r:id="rId30"/>
  </p:handoutMasterIdLst>
  <p:sldIdLst>
    <p:sldId id="385" r:id="rId2"/>
    <p:sldId id="389" r:id="rId3"/>
    <p:sldId id="440" r:id="rId4"/>
    <p:sldId id="441" r:id="rId5"/>
    <p:sldId id="437" r:id="rId6"/>
    <p:sldId id="449" r:id="rId7"/>
    <p:sldId id="445" r:id="rId8"/>
    <p:sldId id="466" r:id="rId9"/>
    <p:sldId id="447" r:id="rId10"/>
    <p:sldId id="415" r:id="rId11"/>
    <p:sldId id="451" r:id="rId12"/>
    <p:sldId id="461" r:id="rId13"/>
    <p:sldId id="452" r:id="rId14"/>
    <p:sldId id="453" r:id="rId15"/>
    <p:sldId id="455" r:id="rId16"/>
    <p:sldId id="454" r:id="rId17"/>
    <p:sldId id="456" r:id="rId18"/>
    <p:sldId id="458" r:id="rId19"/>
    <p:sldId id="459" r:id="rId20"/>
    <p:sldId id="460" r:id="rId21"/>
    <p:sldId id="457" r:id="rId22"/>
    <p:sldId id="462" r:id="rId23"/>
    <p:sldId id="464" r:id="rId24"/>
    <p:sldId id="463" r:id="rId25"/>
    <p:sldId id="467" r:id="rId26"/>
    <p:sldId id="439" r:id="rId27"/>
    <p:sldId id="40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4134">
          <p15:clr>
            <a:srgbClr val="A4A3A4"/>
          </p15:clr>
        </p15:guide>
        <p15:guide id="4" orient="horz" pos="3841">
          <p15:clr>
            <a:srgbClr val="A4A3A4"/>
          </p15:clr>
        </p15:guide>
        <p15:guide id="5" orient="horz" pos="2084">
          <p15:clr>
            <a:srgbClr val="A4A3A4"/>
          </p15:clr>
        </p15:guide>
        <p15:guide id="6" pos="2880">
          <p15:clr>
            <a:srgbClr val="A4A3A4"/>
          </p15:clr>
        </p15:guide>
        <p15:guide id="7" pos="589">
          <p15:clr>
            <a:srgbClr val="A4A3A4"/>
          </p15:clr>
        </p15:guide>
        <p15:guide id="8" pos="5024">
          <p15:clr>
            <a:srgbClr val="A4A3A4"/>
          </p15:clr>
        </p15:guide>
        <p15:guide id="9" pos="295">
          <p15:clr>
            <a:srgbClr val="A4A3A4"/>
          </p15:clr>
        </p15:guide>
        <p15:guide id="10" pos="2737">
          <p15:clr>
            <a:srgbClr val="A4A3A4"/>
          </p15:clr>
        </p15:guide>
        <p15:guide id="11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B25"/>
    <a:srgbClr val="F3B71C"/>
    <a:srgbClr val="649B28"/>
    <a:srgbClr val="65A02E"/>
    <a:srgbClr val="91CF2D"/>
    <a:srgbClr val="000000"/>
    <a:srgbClr val="646363"/>
    <a:srgbClr val="878787"/>
    <a:srgbClr val="A8A8A7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97" autoAdjust="0"/>
  </p:normalViewPr>
  <p:slideViewPr>
    <p:cSldViewPr showGuides="1">
      <p:cViewPr varScale="1">
        <p:scale>
          <a:sx n="114" d="100"/>
          <a:sy n="114" d="100"/>
        </p:scale>
        <p:origin x="1446" y="102"/>
      </p:cViewPr>
      <p:guideLst>
        <p:guide orient="horz" pos="653"/>
        <p:guide orient="horz" pos="845"/>
        <p:guide orient="horz" pos="4134"/>
        <p:guide orient="horz" pos="3841"/>
        <p:guide orient="horz" pos="2084"/>
        <p:guide pos="2880"/>
        <p:guide pos="589"/>
        <p:guide pos="5024"/>
        <p:guide pos="295"/>
        <p:guide pos="2737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53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b="1"/>
            </a:pPr>
            <a:r>
              <a:rPr lang="hu-HU" sz="1400" b="1" i="0" u="none" strike="noStrike" baseline="0" dirty="0" smtClean="0">
                <a:effectLst/>
              </a:rPr>
              <a:t>Mi győzi meg </a:t>
            </a:r>
            <a:r>
              <a:rPr lang="hu-HU" sz="1400" b="1" i="0" u="none" strike="noStrike" baseline="0" smtClean="0">
                <a:effectLst/>
              </a:rPr>
              <a:t>arról leginkább, </a:t>
            </a:r>
            <a:r>
              <a:rPr lang="hu-HU" sz="1400" b="1" i="0" u="none" strike="noStrike" baseline="0" dirty="0" smtClean="0">
                <a:effectLst/>
              </a:rPr>
              <a:t>hogy a környezeti szempontokat figyelembe vették</a:t>
            </a:r>
            <a:r>
              <a:rPr lang="en-US" sz="1400" b="1" i="0" u="none" strike="noStrike" baseline="0" dirty="0" smtClean="0">
                <a:effectLst/>
              </a:rPr>
              <a:t>?</a:t>
            </a:r>
            <a:endParaRPr lang="en-US" sz="14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060998969463163"/>
          <c:y val="0.24556316235865391"/>
          <c:w val="0.47160053736047208"/>
          <c:h val="0.6879371126785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Media ajánlásai - TV, újság, hirdetés</c:v>
                </c:pt>
                <c:pt idx="1">
                  <c:v>Család/barátok ajánlásai</c:v>
                </c:pt>
                <c:pt idx="2">
                  <c:v>Márka</c:v>
                </c:pt>
                <c:pt idx="3">
                  <c:v>Származás országa (Made in…)</c:v>
                </c:pt>
                <c:pt idx="4">
                  <c:v>Etikus magatartást igazoló védjegyek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0.17</c:v>
                </c:pt>
                <c:pt idx="2">
                  <c:v>0.24</c:v>
                </c:pt>
                <c:pt idx="3">
                  <c:v>0.3</c:v>
                </c:pt>
                <c:pt idx="4">
                  <c:v>0.54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8947656"/>
        <c:axId val="168947264"/>
      </c:barChart>
      <c:catAx>
        <c:axId val="168947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hu-HU"/>
          </a:p>
        </c:txPr>
        <c:crossAx val="168947264"/>
        <c:crosses val="autoZero"/>
        <c:auto val="1"/>
        <c:lblAlgn val="ctr"/>
        <c:lblOffset val="100"/>
        <c:noMultiLvlLbl val="0"/>
      </c:catAx>
      <c:valAx>
        <c:axId val="1689472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1689476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2193769558012073"/>
                  <c:y val="-0.238711126769484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0967832277895E-2"/>
                  <c:y val="5.6053951452006208E-2"/>
                </c:manualLayout>
              </c:layout>
              <c:spPr/>
              <c:txPr>
                <a:bodyPr/>
                <a:lstStyle/>
                <a:p>
                  <a:pPr>
                    <a:defRPr sz="1000" baseline="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507947033662926"/>
                  <c:y val="0.17253162903379043"/>
                </c:manualLayout>
              </c:layout>
              <c:spPr/>
              <c:txPr>
                <a:bodyPr/>
                <a:lstStyle/>
                <a:p>
                  <a:pPr>
                    <a:defRPr sz="1000" baseline="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Nem tudom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</c:v>
                </c:pt>
                <c:pt idx="1">
                  <c:v>0.04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200" baseline="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Kifejezetten egyetértek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FSC</c:v>
                </c:pt>
                <c:pt idx="1">
                  <c:v>PEFC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FSC</c:v>
                </c:pt>
                <c:pt idx="1">
                  <c:v>PEFC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FSC</c:v>
                </c:pt>
                <c:pt idx="1">
                  <c:v>PEFC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49</c:v>
                </c:pt>
                <c:pt idx="1">
                  <c:v>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FSC</c:v>
                </c:pt>
                <c:pt idx="1">
                  <c:v>PEFC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Kifejezetten nem értek egyet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FSC</c:v>
                </c:pt>
                <c:pt idx="1">
                  <c:v>PEFC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948832"/>
        <c:axId val="168948440"/>
      </c:barChart>
      <c:catAx>
        <c:axId val="168948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168948440"/>
        <c:crosses val="autoZero"/>
        <c:auto val="1"/>
        <c:lblAlgn val="ctr"/>
        <c:lblOffset val="100"/>
        <c:noMultiLvlLbl val="0"/>
      </c:catAx>
      <c:valAx>
        <c:axId val="168948440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89488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2518292430803"/>
          <c:y val="3.2946091643688613E-2"/>
          <c:w val="0.84453264747921863"/>
          <c:h val="0.80883716983954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Current 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0</c:v>
                </c:pt>
                <c:pt idx="1">
                  <c:v>32.4</c:v>
                </c:pt>
                <c:pt idx="2">
                  <c:v>41.1</c:v>
                </c:pt>
                <c:pt idx="3">
                  <c:v>46.1</c:v>
                </c:pt>
                <c:pt idx="4">
                  <c:v>50.9</c:v>
                </c:pt>
                <c:pt idx="5">
                  <c:v>55.3</c:v>
                </c:pt>
                <c:pt idx="6">
                  <c:v>187.7</c:v>
                </c:pt>
                <c:pt idx="7">
                  <c:v>193.8</c:v>
                </c:pt>
                <c:pt idx="8">
                  <c:v>194.4</c:v>
                </c:pt>
                <c:pt idx="9">
                  <c:v>217.7</c:v>
                </c:pt>
                <c:pt idx="10">
                  <c:v>223.5</c:v>
                </c:pt>
                <c:pt idx="11">
                  <c:v>229.6</c:v>
                </c:pt>
                <c:pt idx="12">
                  <c:v>245.1</c:v>
                </c:pt>
                <c:pt idx="13">
                  <c:v>237.4</c:v>
                </c:pt>
                <c:pt idx="14">
                  <c:v>253.1</c:v>
                </c:pt>
                <c:pt idx="15">
                  <c:v>263.2</c:v>
                </c:pt>
                <c:pt idx="16">
                  <c:v>272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964304"/>
        <c:axId val="133959208"/>
      </c:barChart>
      <c:catAx>
        <c:axId val="13396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 dirty="0" smtClean="0"/>
                  <a:t>Year</a:t>
                </a:r>
                <a:endParaRPr lang="en-US" sz="12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33959208"/>
        <c:crosses val="autoZero"/>
        <c:auto val="1"/>
        <c:lblAlgn val="ctr"/>
        <c:lblOffset val="100"/>
        <c:noMultiLvlLbl val="0"/>
      </c:catAx>
      <c:valAx>
        <c:axId val="13395920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200" b="1" dirty="0" smtClean="0"/>
                  <a:t>Certified forest area (million ha)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0"/>
              <c:y val="0.2509674338912992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3396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</a:defRPr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Current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</c:v>
                </c:pt>
                <c:pt idx="1">
                  <c:v>463</c:v>
                </c:pt>
                <c:pt idx="2">
                  <c:v>1100</c:v>
                </c:pt>
                <c:pt idx="3">
                  <c:v>1905</c:v>
                </c:pt>
                <c:pt idx="4">
                  <c:v>2362</c:v>
                </c:pt>
                <c:pt idx="5">
                  <c:v>2901</c:v>
                </c:pt>
                <c:pt idx="6">
                  <c:v>3545</c:v>
                </c:pt>
                <c:pt idx="7">
                  <c:v>4420</c:v>
                </c:pt>
                <c:pt idx="8">
                  <c:v>6166</c:v>
                </c:pt>
                <c:pt idx="9">
                  <c:v>7688</c:v>
                </c:pt>
                <c:pt idx="10">
                  <c:v>8797</c:v>
                </c:pt>
                <c:pt idx="11">
                  <c:v>9529</c:v>
                </c:pt>
                <c:pt idx="12">
                  <c:v>9996</c:v>
                </c:pt>
                <c:pt idx="13" formatCode="_ * #,##0_ ;_ * \-#,##0_ ;_ * &quot;-&quot;??_ ;_ @_ ">
                  <c:v>10591</c:v>
                </c:pt>
                <c:pt idx="14" formatCode="_ * #,##0_ ;_ * \-#,##0_ ;_ * &quot;-&quot;??_ ;_ @_ ">
                  <c:v>10625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359872"/>
        <c:axId val="168359480"/>
      </c:barChart>
      <c:catAx>
        <c:axId val="16835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68359480"/>
        <c:crosses val="autoZero"/>
        <c:auto val="1"/>
        <c:lblAlgn val="ctr"/>
        <c:lblOffset val="100"/>
        <c:noMultiLvlLbl val="0"/>
      </c:catAx>
      <c:valAx>
        <c:axId val="16835948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32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noProof="0" dirty="0" smtClean="0"/>
                  <a:t>No. of</a:t>
                </a:r>
                <a:r>
                  <a:rPr lang="en-US" sz="1200" b="0" baseline="0" noProof="0" dirty="0" smtClean="0"/>
                  <a:t> Chain of Custody certificates</a:t>
                </a:r>
                <a:endParaRPr lang="en-US" sz="1200" b="0" noProof="0" dirty="0"/>
              </a:p>
            </c:rich>
          </c:tx>
          <c:layout>
            <c:manualLayout>
              <c:xMode val="edge"/>
              <c:yMode val="edge"/>
              <c:x val="1.2626832914758794E-2"/>
              <c:y val="0.210492164096706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6835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234F-6D2A-9E46-8715-292532876B24}" type="datetimeFigureOut">
              <a:rPr lang="fr-FR" smtClean="0"/>
              <a:pPr/>
              <a:t>22/03/2016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14B4-6F8E-F844-B80E-4925546F3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0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22/03/2016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8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pic>
        <p:nvPicPr>
          <p:cNvPr id="13" name="Image 20" descr="003-title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90" b="3644"/>
          <a:stretch/>
        </p:blipFill>
        <p:spPr>
          <a:xfrm flipH="1">
            <a:off x="0" y="-27384"/>
            <a:ext cx="8756082" cy="684076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684747" y="5625265"/>
            <a:ext cx="2075263" cy="10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0" indent="0"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hu-HU" altLang="en-US" sz="1050" b="1" dirty="0" smtClean="0"/>
              <a:t>Magyar</a:t>
            </a:r>
            <a:r>
              <a:rPr lang="hu-HU" altLang="en-US" sz="1050" b="1" baseline="0" dirty="0" smtClean="0"/>
              <a:t> Erdőtanúsítási Rendszer Nonprofit Kft</a:t>
            </a:r>
            <a:endParaRPr lang="hu-HU" altLang="en-US" sz="1050" b="0" baseline="0" dirty="0" smtClean="0"/>
          </a:p>
          <a:p>
            <a:pPr marL="0" indent="0"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hu-HU" altLang="en-US" sz="1050" smtClean="0"/>
              <a:t>Sopron, </a:t>
            </a:r>
            <a:r>
              <a:rPr lang="hu-HU" altLang="en-US" sz="1050" dirty="0" smtClean="0"/>
              <a:t>Magyar</a:t>
            </a:r>
            <a:r>
              <a:rPr lang="hu-HU" altLang="en-US" sz="1050" baseline="0" dirty="0" smtClean="0"/>
              <a:t> u. 8.</a:t>
            </a:r>
            <a:endParaRPr lang="fr-CH" altLang="en-US" sz="1050" dirty="0" smtClean="0"/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>
                <a:solidFill>
                  <a:schemeClr val="tx1"/>
                </a:solidFill>
              </a:rPr>
              <a:t>info@pefc.</a:t>
            </a:r>
            <a:r>
              <a:rPr lang="hu-HU" altLang="en-US" sz="1050" dirty="0" smtClean="0">
                <a:solidFill>
                  <a:schemeClr val="tx1"/>
                </a:solidFill>
              </a:rPr>
              <a:t>hu</a:t>
            </a:r>
          </a:p>
          <a:p>
            <a:pPr marL="1714500" marR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lang="en-GB" sz="1050" b="1" kern="1200" baseline="0" dirty="0" smtClean="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rPr>
              <a:t>www.pefc.</a:t>
            </a:r>
            <a:r>
              <a:rPr lang="hu-HU" sz="1050" b="1" kern="1200" baseline="0" dirty="0" smtClean="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rPr>
              <a:t>hu</a:t>
            </a:r>
            <a:endParaRPr lang="en-GB" sz="1050" b="1" kern="1200" baseline="0" dirty="0" smtClean="0">
              <a:solidFill>
                <a:schemeClr val="tx1"/>
              </a:solidFill>
              <a:latin typeface="Arial" pitchFamily="34" charset="0"/>
              <a:ea typeface="Geneva" charset="0"/>
              <a:cs typeface="Geneva" charset="0"/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endParaRPr lang="fr-CH" altLang="en-US" sz="1050" dirty="0">
              <a:solidFill>
                <a:schemeClr val="accent3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83122" y="5620971"/>
            <a:ext cx="651277" cy="88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  <a:endParaRPr lang="en-US" noProof="0" dirty="0"/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0"/>
            <a:endParaRPr lang="en-US" noProof="0" dirty="0" smtClean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hu-HU" altLang="en-US" sz="1500" b="1" dirty="0" smtClean="0">
                <a:solidFill>
                  <a:schemeClr val="tx1"/>
                </a:solidFill>
              </a:rPr>
              <a:t>Magyar Erdőtanúsítási</a:t>
            </a:r>
            <a:r>
              <a:rPr lang="hu-HU" altLang="en-US" sz="1500" b="1" baseline="0" dirty="0" smtClean="0">
                <a:solidFill>
                  <a:schemeClr val="tx1"/>
                </a:solidFill>
              </a:rPr>
              <a:t> Rendszer</a:t>
            </a:r>
            <a:r>
              <a:rPr lang="hu-HU" altLang="en-US" sz="1500" b="1" dirty="0" smtClean="0">
                <a:solidFill>
                  <a:schemeClr val="tx1"/>
                </a:solidFill>
              </a:rPr>
              <a:t> Nonprofit Kft.</a:t>
            </a:r>
            <a:endParaRPr lang="en-GB" altLang="en-US" sz="15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hu-HU" altLang="en-US" sz="1500" dirty="0" smtClean="0">
                <a:solidFill>
                  <a:schemeClr val="tx1"/>
                </a:solidFill>
              </a:rPr>
              <a:t>9400 Sopron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hu-HU" altLang="en-US" sz="1500" dirty="0" smtClean="0">
                <a:solidFill>
                  <a:schemeClr val="tx1"/>
                </a:solidFill>
              </a:rPr>
              <a:t>Magyar u. 8.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hu-HU" altLang="en-US" sz="1500" dirty="0" smtClean="0">
                <a:solidFill>
                  <a:schemeClr val="tx1"/>
                </a:solidFill>
              </a:rPr>
              <a:t>info@</a:t>
            </a:r>
            <a:r>
              <a:rPr lang="hu-HU" altLang="en-US" sz="1500" dirty="0" err="1" smtClean="0">
                <a:solidFill>
                  <a:schemeClr val="tx1"/>
                </a:solidFill>
              </a:rPr>
              <a:t>pefc.hu</a:t>
            </a:r>
            <a:endParaRPr lang="hu-HU" altLang="en-US" sz="15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hu-HU" altLang="en-US" sz="1500" b="1" dirty="0" smtClean="0">
                <a:solidFill>
                  <a:schemeClr val="tx1"/>
                </a:solidFill>
              </a:rPr>
              <a:t>www.pefc.hu</a:t>
            </a:r>
            <a:endParaRPr lang="fr-CH" altLang="en-US" sz="1500" b="1" dirty="0">
              <a:solidFill>
                <a:schemeClr val="tx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56376" y="5486400"/>
            <a:ext cx="720195" cy="98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400800" cy="381000"/>
          </a:xfrm>
        </p:spPr>
        <p:txBody>
          <a:bodyPr/>
          <a:lstStyle>
            <a:lvl1pPr marL="0" indent="0">
              <a:buFont typeface="Zapf Dingbats" pitchFamily="1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8600" y="6257925"/>
            <a:ext cx="457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01ACE0-A489-465B-B460-0AA36141C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45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CF9150-70CC-4BC1-B690-D2B5F8CB0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85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723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723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984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795963" y="6265863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2012. augusztus 31. Szentgál</a:t>
            </a:r>
          </a:p>
        </p:txBody>
      </p:sp>
    </p:spTree>
    <p:extLst>
      <p:ext uri="{BB962C8B-B14F-4D97-AF65-F5344CB8AC3E}">
        <p14:creationId xmlns:p14="http://schemas.microsoft.com/office/powerpoint/2010/main" val="31497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00" y="5648632"/>
            <a:ext cx="720195" cy="98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00" y="5654357"/>
            <a:ext cx="720195" cy="98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/>
          <a:stretch/>
        </p:blipFill>
        <p:spPr>
          <a:xfrm>
            <a:off x="2699793" y="0"/>
            <a:ext cx="6444208" cy="5445224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3464" y="5648632"/>
            <a:ext cx="720195" cy="98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-987"/>
            <a:ext cx="1752600" cy="14137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2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1" name="Image 20"/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28" name="Image 27" descr="keyline_01.png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76" y="-15082"/>
            <a:ext cx="1744924" cy="15398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0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173635" y="5517232"/>
            <a:ext cx="720195" cy="980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9" r:id="rId2"/>
    <p:sldLayoutId id="2147483849" r:id="rId3"/>
    <p:sldLayoutId id="2147483861" r:id="rId4"/>
    <p:sldLayoutId id="2147483862" r:id="rId5"/>
    <p:sldLayoutId id="2147483798" r:id="rId6"/>
    <p:sldLayoutId id="2147483858" r:id="rId7"/>
    <p:sldLayoutId id="2147483863" r:id="rId8"/>
    <p:sldLayoutId id="2147483856" r:id="rId9"/>
    <p:sldLayoutId id="2147483870" r:id="rId10"/>
    <p:sldLayoutId id="2147483809" r:id="rId11"/>
    <p:sldLayoutId id="2147483822" r:id="rId12"/>
    <p:sldLayoutId id="2147483810" r:id="rId13"/>
    <p:sldLayoutId id="2147483819" r:id="rId14"/>
    <p:sldLayoutId id="2147483820" r:id="rId15"/>
    <p:sldLayoutId id="2147483821" r:id="rId16"/>
    <p:sldLayoutId id="2147483823" r:id="rId17"/>
    <p:sldLayoutId id="2147483827" r:id="rId18"/>
    <p:sldLayoutId id="2147483824" r:id="rId19"/>
    <p:sldLayoutId id="2147483825" r:id="rId20"/>
    <p:sldLayoutId id="2147483826" r:id="rId21"/>
    <p:sldLayoutId id="2147483860" r:id="rId22"/>
    <p:sldLayoutId id="2147483864" r:id="rId23"/>
    <p:sldLayoutId id="2147483866" r:id="rId24"/>
    <p:sldLayoutId id="2147483871" r:id="rId25"/>
    <p:sldLayoutId id="2147483872" r:id="rId26"/>
    <p:sldLayoutId id="2147483874" r:id="rId27"/>
    <p:sldLayoutId id="2147483875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8314" y="3778200"/>
            <a:ext cx="3527622" cy="10986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dist="12700" dir="2700000" sx="116000" sy="116000">
              <a:schemeClr val="bg1">
                <a:alpha val="77000"/>
              </a:schemeClr>
            </a:outerShdw>
            <a:softEdge rad="31750"/>
          </a:effectLst>
        </p:spPr>
        <p:txBody>
          <a:bodyPr/>
          <a:lstStyle/>
          <a:p>
            <a:r>
              <a:rPr lang="hu-HU" altLang="en-US" sz="1800" dirty="0" smtClean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Erdőtanúsítási Rendszer</a:t>
            </a:r>
          </a:p>
          <a:p>
            <a:endParaRPr lang="hu-HU" dirty="0">
              <a:effectLst>
                <a:glow rad="1143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body" sz="quarter" idx="13"/>
          </p:nvPr>
        </p:nvSpPr>
        <p:spPr>
          <a:xfrm>
            <a:off x="468314" y="2492896"/>
            <a:ext cx="3417886" cy="1012904"/>
          </a:xfrm>
          <a:ln>
            <a:noFill/>
          </a:ln>
          <a:effectLst>
            <a:outerShdw dist="25400" dir="2940000" algn="t" rotWithShape="0">
              <a:prstClr val="black">
                <a:alpha val="58000"/>
              </a:prstClr>
            </a:outerShdw>
          </a:effectLst>
        </p:spPr>
        <p:txBody>
          <a:bodyPr/>
          <a:lstStyle/>
          <a:p>
            <a:r>
              <a:rPr lang="hu-HU" altLang="en-US" dirty="0" smtClean="0"/>
              <a:t>PEFC</a:t>
            </a:r>
          </a:p>
          <a:p>
            <a:r>
              <a:rPr lang="hu-HU" altLang="en-US" dirty="0" smtClean="0"/>
              <a:t>Magyarországon</a:t>
            </a:r>
          </a:p>
        </p:txBody>
      </p:sp>
    </p:spTree>
    <p:extLst>
      <p:ext uri="{BB962C8B-B14F-4D97-AF65-F5344CB8AC3E}">
        <p14:creationId xmlns:p14="http://schemas.microsoft.com/office/powerpoint/2010/main" val="33122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PEFC itthon</a:t>
            </a:r>
            <a:endParaRPr lang="en-GB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altLang="en-US" dirty="0" smtClean="0"/>
              <a:t>milyen? mennyiért? </a:t>
            </a:r>
            <a:r>
              <a:rPr lang="hu-HU" altLang="en-US" smtClean="0"/>
              <a:t>mikor?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Tanúsítás</a:t>
            </a:r>
          </a:p>
        </p:txBody>
      </p:sp>
      <p:sp>
        <p:nvSpPr>
          <p:cNvPr id="20513" name="AutoShape 33"/>
          <p:cNvSpPr>
            <a:spLocks noChangeArrowheads="1"/>
          </p:cNvSpPr>
          <p:nvPr/>
        </p:nvSpPr>
        <p:spPr bwMode="auto">
          <a:xfrm>
            <a:off x="3759688" y="3568203"/>
            <a:ext cx="2520082" cy="792162"/>
          </a:xfrm>
          <a:prstGeom prst="roundRect">
            <a:avLst>
              <a:gd name="adj" fmla="val 16667"/>
            </a:avLst>
          </a:prstGeom>
          <a:solidFill>
            <a:srgbClr val="FF66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hu-HU" dirty="0"/>
              <a:t>Független Tanúsító </a:t>
            </a:r>
          </a:p>
          <a:p>
            <a:r>
              <a:rPr lang="hu-HU" dirty="0"/>
              <a:t>Szervezet</a:t>
            </a:r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3759688" y="2029212"/>
            <a:ext cx="2607714" cy="1044090"/>
          </a:xfrm>
          <a:prstGeom prst="roundRect">
            <a:avLst>
              <a:gd name="adj" fmla="val 16667"/>
            </a:avLst>
          </a:prstGeom>
          <a:solidFill>
            <a:srgbClr val="85CB25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hu-HU" dirty="0" smtClean="0"/>
              <a:t>Magyar Erdőtanúsítási </a:t>
            </a:r>
            <a:br>
              <a:rPr lang="hu-HU" dirty="0" smtClean="0"/>
            </a:br>
            <a:r>
              <a:rPr lang="hu-HU" dirty="0" smtClean="0"/>
              <a:t>Rendszer Nonprofit Kft. </a:t>
            </a:r>
            <a:br>
              <a:rPr lang="hu-HU" dirty="0" smtClean="0"/>
            </a:br>
            <a:r>
              <a:rPr lang="hu-HU" sz="1200" dirty="0" smtClean="0"/>
              <a:t>Nemzeti </a:t>
            </a:r>
            <a:r>
              <a:rPr lang="hu-HU" sz="1200" dirty="0"/>
              <a:t>Irányító </a:t>
            </a:r>
            <a:r>
              <a:rPr lang="hu-HU" sz="1200" dirty="0" smtClean="0"/>
              <a:t>Testület</a:t>
            </a:r>
            <a:endParaRPr lang="hu-HU" sz="1200" dirty="0"/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683568" y="1291344"/>
            <a:ext cx="2520081" cy="792162"/>
          </a:xfrm>
          <a:prstGeom prst="roundRect">
            <a:avLst>
              <a:gd name="adj" fmla="val 16667"/>
            </a:avLst>
          </a:prstGeom>
          <a:solidFill>
            <a:srgbClr val="85CB25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Nemzetközi Szervezet </a:t>
            </a:r>
            <a:endParaRPr lang="hu-HU" dirty="0"/>
          </a:p>
          <a:p>
            <a:pPr algn="ctr"/>
            <a:r>
              <a:rPr lang="hu-HU" dirty="0"/>
              <a:t>(PEFC </a:t>
            </a:r>
            <a:r>
              <a:rPr lang="hu-HU" dirty="0" smtClean="0"/>
              <a:t>International)</a:t>
            </a:r>
            <a:endParaRPr lang="hu-HU" dirty="0"/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>
            <a:off x="3831485" y="5884785"/>
            <a:ext cx="2376488" cy="7921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Erdőgazdálkodók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6372200" y="2512872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hu-HU" sz="1200" dirty="0" smtClean="0"/>
              <a:t> szabvány kidolgozás</a:t>
            </a:r>
          </a:p>
          <a:p>
            <a:pPr algn="l">
              <a:buFontTx/>
              <a:buChar char="•"/>
            </a:pPr>
            <a:r>
              <a:rPr lang="hu-HU" sz="1200" dirty="0" smtClean="0"/>
              <a:t> tanúsító </a:t>
            </a:r>
            <a:r>
              <a:rPr lang="hu-HU" sz="1200" dirty="0"/>
              <a:t>szervezetek elismerése </a:t>
            </a:r>
          </a:p>
          <a:p>
            <a:pPr algn="l">
              <a:buFontTx/>
              <a:buChar char="•"/>
            </a:pPr>
            <a:r>
              <a:rPr lang="hu-HU" sz="1200" dirty="0" smtClean="0"/>
              <a:t> rendszeradminisztráció</a:t>
            </a:r>
            <a:endParaRPr lang="hu-HU" sz="1200" dirty="0"/>
          </a:p>
        </p:txBody>
      </p:sp>
      <p:sp>
        <p:nvSpPr>
          <p:cNvPr id="20525" name="AutoShape 45"/>
          <p:cNvSpPr>
            <a:spLocks noChangeArrowheads="1"/>
          </p:cNvSpPr>
          <p:nvPr/>
        </p:nvSpPr>
        <p:spPr bwMode="auto">
          <a:xfrm>
            <a:off x="3646256" y="4766247"/>
            <a:ext cx="2746946" cy="7921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hu-HU" dirty="0" smtClean="0">
                <a:solidFill>
                  <a:schemeClr val="bg1"/>
                </a:solidFill>
              </a:rPr>
              <a:t>Erdőgazdálkodói csoport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7" name="Egyenes összekötő nyíllal 16"/>
          <p:cNvCxnSpPr>
            <a:stCxn id="20515" idx="3"/>
            <a:endCxn id="20514" idx="0"/>
          </p:cNvCxnSpPr>
          <p:nvPr/>
        </p:nvCxnSpPr>
        <p:spPr bwMode="auto">
          <a:xfrm>
            <a:off x="3203649" y="1687425"/>
            <a:ext cx="1859896" cy="34178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Kép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52" y="1999868"/>
            <a:ext cx="103632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6367402" y="3642863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endParaRPr lang="hu-HU" sz="1200" dirty="0" smtClean="0"/>
          </a:p>
          <a:p>
            <a:pPr algn="l">
              <a:buFontTx/>
              <a:buChar char="•"/>
            </a:pPr>
            <a:r>
              <a:rPr lang="hu-HU" sz="1200" dirty="0" smtClean="0"/>
              <a:t> tanúsítja a szabványnak való megfelelést</a:t>
            </a:r>
            <a:endParaRPr lang="hu-HU" sz="1200" dirty="0"/>
          </a:p>
        </p:txBody>
      </p:sp>
      <p:cxnSp>
        <p:nvCxnSpPr>
          <p:cNvPr id="25" name="Egyenes összekötő nyíllal 24"/>
          <p:cNvCxnSpPr>
            <a:stCxn id="20525" idx="2"/>
            <a:endCxn id="20518" idx="0"/>
          </p:cNvCxnSpPr>
          <p:nvPr/>
        </p:nvCxnSpPr>
        <p:spPr bwMode="auto">
          <a:xfrm>
            <a:off x="5019729" y="5558410"/>
            <a:ext cx="0" cy="3263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gyenes összekötő nyíllal 28"/>
          <p:cNvCxnSpPr>
            <a:stCxn id="20513" idx="2"/>
            <a:endCxn id="20525" idx="0"/>
          </p:cNvCxnSpPr>
          <p:nvPr/>
        </p:nvCxnSpPr>
        <p:spPr bwMode="auto">
          <a:xfrm>
            <a:off x="5019729" y="4360365"/>
            <a:ext cx="0" cy="4058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716699" y="3568203"/>
            <a:ext cx="2520082" cy="792162"/>
          </a:xfrm>
          <a:prstGeom prst="roundRect">
            <a:avLst>
              <a:gd name="adj" fmla="val 16667"/>
            </a:avLst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hu-HU" dirty="0" smtClean="0"/>
              <a:t>Akkreditáló testület</a:t>
            </a:r>
            <a:endParaRPr lang="hu-HU" dirty="0"/>
          </a:p>
        </p:txBody>
      </p:sp>
      <p:cxnSp>
        <p:nvCxnSpPr>
          <p:cNvPr id="43" name="Egyenes összekötő nyíllal 42"/>
          <p:cNvCxnSpPr>
            <a:stCxn id="39" idx="3"/>
            <a:endCxn id="20513" idx="1"/>
          </p:cNvCxnSpPr>
          <p:nvPr/>
        </p:nvCxnSpPr>
        <p:spPr bwMode="auto">
          <a:xfrm>
            <a:off x="3236781" y="3964284"/>
            <a:ext cx="52290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716698" y="4393602"/>
            <a:ext cx="2929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hu-HU" sz="1200" dirty="0" smtClean="0"/>
              <a:t> akkreditálja a tanúsítási alkalmasságot</a:t>
            </a:r>
            <a:endParaRPr lang="hu-HU" sz="1200" dirty="0"/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6367402" y="4852148"/>
            <a:ext cx="239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endParaRPr lang="hu-HU" sz="1200" dirty="0" smtClean="0"/>
          </a:p>
          <a:p>
            <a:pPr algn="l">
              <a:buFontTx/>
              <a:buChar char="•"/>
            </a:pPr>
            <a:r>
              <a:rPr lang="hu-HU" sz="1200" dirty="0" smtClean="0"/>
              <a:t> belső ellenőrzéseket hajt végre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4771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900" dirty="0" smtClean="0"/>
              <a:t>Magyar Erdőtanúsítási Rendszer NP Kft</a:t>
            </a:r>
            <a:endParaRPr lang="hu-HU" sz="29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755576" y="1484784"/>
            <a:ext cx="7597402" cy="5077271"/>
          </a:xfrm>
        </p:spPr>
        <p:txBody>
          <a:bodyPr/>
          <a:lstStyle/>
          <a:p>
            <a:r>
              <a:rPr lang="hu-HU" dirty="0" smtClean="0"/>
              <a:t>Legfőbb döntéshozó szerve a MER Tanács</a:t>
            </a:r>
          </a:p>
          <a:p>
            <a:pPr marL="715963"/>
            <a:r>
              <a:rPr lang="hu-HU" sz="2000" dirty="0" smtClean="0"/>
              <a:t>Állami </a:t>
            </a:r>
            <a:r>
              <a:rPr lang="hu-HU" sz="2000" dirty="0"/>
              <a:t>erdőgazdálkodók képviseletében:</a:t>
            </a:r>
          </a:p>
          <a:p>
            <a:pPr marL="900113"/>
            <a:r>
              <a:rPr lang="hu-HU" sz="2000" dirty="0" smtClean="0"/>
              <a:t>	</a:t>
            </a:r>
            <a:r>
              <a:rPr lang="hu-HU" sz="2000" b="1" dirty="0" smtClean="0"/>
              <a:t>Bakonyerdő Zrt</a:t>
            </a:r>
            <a:endParaRPr lang="hu-HU" sz="2000" b="1" dirty="0"/>
          </a:p>
          <a:p>
            <a:pPr marL="715963"/>
            <a:r>
              <a:rPr lang="hu-HU" sz="2000" dirty="0" smtClean="0"/>
              <a:t>Magán </a:t>
            </a:r>
            <a:r>
              <a:rPr lang="hu-HU" sz="2000" dirty="0"/>
              <a:t>erdőgazdálkodók</a:t>
            </a:r>
          </a:p>
          <a:p>
            <a:pPr marL="900113"/>
            <a:r>
              <a:rPr lang="hu-HU" sz="2000" dirty="0" smtClean="0"/>
              <a:t>	</a:t>
            </a:r>
            <a:r>
              <a:rPr lang="hu-HU" sz="2000" b="1" dirty="0" smtClean="0"/>
              <a:t>Magán </a:t>
            </a:r>
            <a:r>
              <a:rPr lang="hu-HU" sz="2000" b="1" dirty="0"/>
              <a:t>Erdőtulajdonosok és Gazdálkodók Országos </a:t>
            </a:r>
            <a:r>
              <a:rPr lang="hu-HU" sz="2000" b="1" dirty="0" smtClean="0"/>
              <a:t>Szövetsége</a:t>
            </a:r>
          </a:p>
          <a:p>
            <a:pPr marL="715963"/>
            <a:r>
              <a:rPr lang="hu-HU" sz="2000" dirty="0" smtClean="0"/>
              <a:t>Közigazgatás</a:t>
            </a:r>
            <a:endParaRPr lang="hu-HU" sz="2000" dirty="0"/>
          </a:p>
          <a:p>
            <a:pPr marL="900113"/>
            <a:r>
              <a:rPr lang="hu-HU" sz="2000" b="1" dirty="0" smtClean="0"/>
              <a:t>folyamatban</a:t>
            </a:r>
            <a:endParaRPr lang="hu-HU" sz="2000" b="1" dirty="0"/>
          </a:p>
          <a:p>
            <a:pPr marL="715963"/>
            <a:r>
              <a:rPr lang="hu-HU" sz="2000" dirty="0" smtClean="0"/>
              <a:t>Oktató </a:t>
            </a:r>
            <a:r>
              <a:rPr lang="hu-HU" sz="2000" dirty="0"/>
              <a:t>és kutató intézmények</a:t>
            </a:r>
          </a:p>
          <a:p>
            <a:pPr marL="900113"/>
            <a:r>
              <a:rPr lang="hu-HU" sz="2000" b="1" dirty="0"/>
              <a:t>Nyugat-magyarországi </a:t>
            </a:r>
            <a:r>
              <a:rPr lang="hu-HU" sz="2000" b="1" dirty="0" smtClean="0"/>
              <a:t>Egyetem EMK EVGI</a:t>
            </a:r>
            <a:endParaRPr lang="hu-HU" sz="2000" b="1" dirty="0"/>
          </a:p>
          <a:p>
            <a:pPr marL="715963"/>
            <a:r>
              <a:rPr lang="hu-HU" sz="2000" dirty="0" smtClean="0"/>
              <a:t>Faipari </a:t>
            </a:r>
            <a:r>
              <a:rPr lang="hu-HU" sz="2000" dirty="0"/>
              <a:t>kereskedelmi szektor</a:t>
            </a:r>
          </a:p>
          <a:p>
            <a:pPr marL="900113"/>
            <a:r>
              <a:rPr lang="hu-HU" sz="2000" b="1" dirty="0"/>
              <a:t>Fagazdasági Országos Szakmai Szövetség</a:t>
            </a:r>
          </a:p>
          <a:p>
            <a:pPr marL="715963"/>
            <a:r>
              <a:rPr lang="hu-HU" sz="2000" dirty="0" smtClean="0"/>
              <a:t>Környezetvédelmi </a:t>
            </a:r>
            <a:r>
              <a:rPr lang="hu-HU" sz="2000" dirty="0"/>
              <a:t>civil szervezetek és civil társadalom</a:t>
            </a:r>
          </a:p>
          <a:p>
            <a:pPr marL="900113"/>
            <a:r>
              <a:rPr lang="hu-HU" sz="2000" b="1" dirty="0"/>
              <a:t>Kerekerdő Alapítvány</a:t>
            </a:r>
          </a:p>
        </p:txBody>
      </p:sp>
    </p:spTree>
    <p:extLst>
      <p:ext uri="{BB962C8B-B14F-4D97-AF65-F5344CB8AC3E}">
        <p14:creationId xmlns:p14="http://schemas.microsoft.com/office/powerpoint/2010/main" val="9655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Erdőgazdálkodói csoport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dirty="0" smtClean="0"/>
              <a:t>Képviseli az erdőgazdálkodókat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Belső ellenőrzési rendszert működtet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Adatokat szolgáltat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 smtClean="0"/>
              <a:t>Segíti a tagok megfelelését </a:t>
            </a:r>
            <a:r>
              <a:rPr lang="hu-HU" smtClean="0"/>
              <a:t>jogszabályváltozások követésével, információkkal, formanyomtatványokkal, </a:t>
            </a:r>
            <a:r>
              <a:rPr lang="hu-HU" dirty="0" smtClean="0"/>
              <a:t>testre szabható dokumentumokkal és szabályzatokkal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 smtClean="0"/>
              <a:t>Tagja lehet bármely erdőgazdálkodó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 smtClean="0"/>
              <a:t>Tagdíjat szed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Fizeti a tanúsítás díját</a:t>
            </a:r>
          </a:p>
        </p:txBody>
      </p:sp>
      <p:pic>
        <p:nvPicPr>
          <p:cNvPr id="5" name="Picture 4" descr="https://files.podio.com/1255513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15" y="5067523"/>
            <a:ext cx="270508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 elvei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dirty="0" smtClean="0"/>
              <a:t>Megfelelés a nemzetközi elvárásoknak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5 évente felülvizsgálat</a:t>
            </a:r>
          </a:p>
          <a:p>
            <a:pPr marL="342900" indent="-342900">
              <a:buFontTx/>
              <a:buChar char="-"/>
            </a:pPr>
            <a:r>
              <a:rPr lang="hu-HU" smtClean="0"/>
              <a:t>Folyamatos fejlesztés, </a:t>
            </a:r>
            <a:r>
              <a:rPr lang="hu-HU" dirty="0" smtClean="0"/>
              <a:t>de nem kell mindig egy lépéssel a valóság előtt járni</a:t>
            </a:r>
            <a:endParaRPr lang="hu-HU" dirty="0"/>
          </a:p>
          <a:p>
            <a:pPr marL="342900" indent="-342900">
              <a:buFontTx/>
              <a:buChar char="-"/>
            </a:pPr>
            <a:endParaRPr lang="hu-HU" sz="1050" dirty="0"/>
          </a:p>
          <a:p>
            <a:pPr marL="342900" indent="-342900">
              <a:buFontTx/>
              <a:buChar char="-"/>
            </a:pPr>
            <a:endParaRPr lang="hu-HU" dirty="0" smtClean="0"/>
          </a:p>
          <a:p>
            <a:pPr marL="342900" indent="-342900">
              <a:buFontTx/>
              <a:buChar char="-"/>
            </a:pPr>
            <a:r>
              <a:rPr lang="hu-HU" smtClean="0"/>
              <a:t>Erdő, </a:t>
            </a:r>
            <a:r>
              <a:rPr lang="hu-HU" dirty="0" smtClean="0"/>
              <a:t>szabad </a:t>
            </a:r>
            <a:r>
              <a:rPr lang="hu-HU" smtClean="0"/>
              <a:t>rendelkezésű erdő, </a:t>
            </a:r>
            <a:r>
              <a:rPr lang="hu-HU" dirty="0" smtClean="0"/>
              <a:t>fásítás és ipari ültetvények kezelése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 smtClean="0"/>
              <a:t>Eltérő természetességi állapotú erdők kezelése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 smtClean="0"/>
              <a:t>Eltérő méretű és típusú </a:t>
            </a:r>
            <a:r>
              <a:rPr lang="hu-HU" smtClean="0"/>
              <a:t>erdőgazdálkodók kezelése, </a:t>
            </a:r>
            <a:r>
              <a:rPr lang="hu-HU" dirty="0" smtClean="0"/>
              <a:t>valamint a csoport és a gazdálkodó szétválasztása</a:t>
            </a:r>
          </a:p>
        </p:txBody>
      </p:sp>
    </p:spTree>
    <p:extLst>
      <p:ext uri="{BB962C8B-B14F-4D97-AF65-F5344CB8AC3E}">
        <p14:creationId xmlns:p14="http://schemas.microsoft.com/office/powerpoint/2010/main" val="31373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 követelményei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dirty="0"/>
              <a:t>Jogszabályok ésszerű beültetése</a:t>
            </a:r>
          </a:p>
          <a:p>
            <a:pPr marL="666900" lvl="1" indent="-342900">
              <a:buFontTx/>
              <a:buChar char="-"/>
            </a:pPr>
            <a:r>
              <a:rPr lang="hu-HU" sz="2000" b="0" dirty="0">
                <a:solidFill>
                  <a:schemeClr val="tx1"/>
                </a:solidFill>
              </a:rPr>
              <a:t>nem lehet csak a jogszabályokra hivatkozni</a:t>
            </a:r>
          </a:p>
          <a:p>
            <a:pPr marL="666900" lvl="1" indent="-342900">
              <a:buFontTx/>
              <a:buChar char="-"/>
            </a:pPr>
            <a:r>
              <a:rPr lang="hu-HU" sz="2000" b="0" dirty="0">
                <a:solidFill>
                  <a:schemeClr val="tx1"/>
                </a:solidFill>
              </a:rPr>
              <a:t>ésszerűen igazodni kell a meglevő elvárásokhoz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/>
              <a:t>A lehetséges mértékig világos és auditálható </a:t>
            </a:r>
            <a:r>
              <a:rPr lang="hu-HU" dirty="0" smtClean="0"/>
              <a:t>követelmények</a:t>
            </a:r>
          </a:p>
          <a:p>
            <a:pPr marL="342900" indent="-342900">
              <a:buFontTx/>
              <a:buChar char="-"/>
            </a:pPr>
            <a:endParaRPr lang="hu-HU" sz="2000" dirty="0"/>
          </a:p>
          <a:p>
            <a:pPr marL="342900" indent="-342900">
              <a:buFontTx/>
              <a:buChar char="-"/>
            </a:pPr>
            <a:r>
              <a:rPr lang="hu-HU" dirty="0"/>
              <a:t>Egyensúly a dokumentációs és a terepi ellenőrzések </a:t>
            </a:r>
            <a:r>
              <a:rPr lang="hu-HU" dirty="0" smtClean="0"/>
              <a:t>között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 smtClean="0"/>
              <a:t>Országosan egységesen teljesülő </a:t>
            </a:r>
            <a:r>
              <a:rPr lang="hu-HU" dirty="0"/>
              <a:t>követelményeket nem kell minden erdőgazdálkodónál </a:t>
            </a:r>
            <a:r>
              <a:rPr lang="hu-HU" dirty="0" smtClean="0"/>
              <a:t>ellenőrizni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endParaRPr lang="hu-HU" sz="1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86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 témakörei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93229"/>
              </p:ext>
            </p:extLst>
          </p:nvPr>
        </p:nvGraphicFramePr>
        <p:xfrm>
          <a:off x="683568" y="1556792"/>
          <a:ext cx="7939424" cy="387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16"/>
                <a:gridCol w="594608"/>
              </a:tblGrid>
              <a:tr h="28694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1. Erdőgazdálkodói csoport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2. Erdőtervezés 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91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3. Erdőgazdálkodó szervezeti működése és az </a:t>
                      </a:r>
                      <a:r>
                        <a:rPr lang="hu-HU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erdőgazdálk</a:t>
                      </a:r>
                      <a:r>
                        <a:rPr lang="hu-H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 irányítása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4. Erdősítés és az erdőterület megőrzése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hu-H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5. Erdőnevelés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6. Fahasználat és fakitermelési technológia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7. Nem-fa erdei termékek hasznosítása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hu-HU" sz="1800" b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hu-HU" sz="1800" b="0" smtClean="0">
                          <a:solidFill>
                            <a:schemeClr val="tx1"/>
                          </a:solidFill>
                          <a:effectLst/>
                        </a:rPr>
                        <a:t>Erdővédelem, </a:t>
                      </a: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az erdők védelmi funkciója és a védet erdők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9. Növényvédelem és tápanyag utánpótlás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10. Vadgazdálkodás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9560" algn="ctr"/>
                          <a:tab pos="579755" algn="r"/>
                        </a:tabLs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36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11. Közjólét és társadalmi kapcsolatok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714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Összesen: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5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Erdőtanúsítási követelmények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81806"/>
              </p:ext>
            </p:extLst>
          </p:nvPr>
        </p:nvGraphicFramePr>
        <p:xfrm>
          <a:off x="755576" y="1268760"/>
          <a:ext cx="7140810" cy="5446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1164"/>
                <a:gridCol w="889646"/>
              </a:tblGrid>
              <a:tr h="18416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Erdőgazdálkodótól független (erdőtervezés és erdőgazdálkodói csoport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Csoportos erdőtanúsítás esetén az erdőgazdálkodói csoport legalább éves gyakorisággal segíti tagjait a jogszabályi változások követésében.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erdőtervezés</a:t>
                      </a:r>
                      <a:r>
                        <a:rPr lang="hu-H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során megfelelő módszerrel megállapítják a kitermelhető famennyiséget.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hu-H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50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Erdőtervvel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teljesíthető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erdőgazdálkodó nyilvántartja a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távlati célállományt,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vágáskort és a kitermelhető famennyiséget.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hu-H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9560" algn="ctr"/>
                          <a:tab pos="579755" algn="r"/>
                        </a:tabLs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		3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50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Erdőtörvény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szabályozza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Véghasználat erdőterv által meghatározott vágáskor előtt indokolatlanul nem történik.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erdőterületet gyalogos látogatók elől nem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zárja le, kivéve,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azt az erdőgazdálkodási munkákkal kapcsolatos biztonsági megfontolások vagy más méltányolható ok indokolják.</a:t>
                      </a:r>
                      <a:endParaRPr lang="hu-H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Erdőtanúsítási követelmények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35237"/>
              </p:ext>
            </p:extLst>
          </p:nvPr>
        </p:nvGraphicFramePr>
        <p:xfrm>
          <a:off x="755576" y="1412776"/>
          <a:ext cx="7128792" cy="4761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0643"/>
                <a:gridCol w="888149"/>
              </a:tblGrid>
              <a:tr h="10389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Egyéb jogszabály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szabályozza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erdőgazdálkodó a növényvédő szer vagy műtrágya használatát dokumentálja.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erdőgazdálkodó a szervezet számára előírt pénzügyi beszámolót elkészíti.</a:t>
                      </a:r>
                    </a:p>
                    <a:p>
                      <a:pPr marL="17780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hu-H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10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Általános gyakorlatnak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megfelel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erdőgazdálkodó az erdők védelme érdekében nyilvántartással rendelkezik az erdőkben előforduló fokozottan védett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élőlények populációiról,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 amennyiben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rendelkezésre áll,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felhasználja a védett és veszélyeztetett fajok védelmére és populációnak növelésére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vonatkozó fenntartási,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vagy kezelési terveket.</a:t>
                      </a:r>
                    </a:p>
                    <a:p>
                      <a:pPr marL="463550" marR="0" lvl="1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Fakitermelés többszintű irányítási struktúra esetén vágásszervezési terv alapján zajlik.</a:t>
                      </a:r>
                      <a:endParaRPr lang="hu-H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Erdőtanúsítási követelmények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55644"/>
              </p:ext>
            </p:extLst>
          </p:nvPr>
        </p:nvGraphicFramePr>
        <p:xfrm>
          <a:off x="755576" y="1439824"/>
          <a:ext cx="7416824" cy="4435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2790"/>
                <a:gridCol w="924034"/>
              </a:tblGrid>
              <a:tr h="41905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Ritkán előforduló esetre vonatkozik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Nem-fa erdei termékek kereskedelmi célú hasznosítása esetén a hasznosított nem-fa erdei termékek állományát rendszeresen felmérik.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Nem-fa erdei termékek kereskedelmi célú hasznosítása esetén állomány csökkenés észlelésekor hasznosítási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tervet készítenek,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amely tartalmazza a mellékhaszonvétel hatásának értékelését az erdő tápanyag egyensúlyára.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alkalmazott erdősítési technológiák nem</a:t>
                      </a:r>
                      <a:r>
                        <a:rPr lang="hu-H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okoznak szikesedést az esetleges öntözés révén.</a:t>
                      </a:r>
                      <a:endParaRPr lang="hu-H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erdőgazdálkodó az erdőterületén tápanyag utánpótlást csak tápanyag utánpótlási terv alapján végez.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Közjóléti rendeltetésű erdőkben szükség esetén intézkedéseket tesz az erdőlátogatók egészségi és baleseti kockázatainak csökkentésére.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4" y="1341438"/>
            <a:ext cx="3599630" cy="2164362"/>
          </a:xfrm>
        </p:spPr>
        <p:txBody>
          <a:bodyPr/>
          <a:lstStyle/>
          <a:p>
            <a:r>
              <a:rPr lang="en-GB" dirty="0" smtClean="0"/>
              <a:t>PEFC </a:t>
            </a:r>
            <a:r>
              <a:rPr lang="hu-HU" dirty="0" smtClean="0"/>
              <a:t>a világban</a:t>
            </a:r>
            <a:endParaRPr lang="en-GB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A legnagyobb erdőtanúsítás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Erdőtanúsítási követelmények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56632"/>
              </p:ext>
            </p:extLst>
          </p:nvPr>
        </p:nvGraphicFramePr>
        <p:xfrm>
          <a:off x="755576" y="1412776"/>
          <a:ext cx="8388424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/>
                <a:gridCol w="971600"/>
              </a:tblGrid>
              <a:tr h="671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Kakukktojások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természetes és természetszerű erdőkben meghagyják a földön fekvő és a legalább 5 éve lábon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álló száradékfát,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ez az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erdő felújíthatóságát,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látogathatóságát és az erdő egészségi állapotát nem veszélyezteti.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természetes erdei vízfolyások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 források,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valamint nyílt vízfelületek környezetében végzett fakitermelések esetén a partvonaltól számított legalább egy famagasságnyi védősávot visszahagynak az </a:t>
                      </a:r>
                      <a:r>
                        <a:rPr lang="hu-HU" sz="18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erdőfelújítás befejezéséig, </a:t>
                      </a: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amennyiben azt a terepviszonyok és más körülmények indokolják.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erdőgazdálkodó által fenntartott erdészeti feltáró hálózat műszaki állapota megfelel a kíméletes faanyagmozgatás feltételeinek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vizek</a:t>
                      </a:r>
                      <a:r>
                        <a:rPr lang="hu-H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védelem érdekében az erdőgazdálkodó megőrzi a vízfolyások természetes jellegét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erdőgazdálkodó az erdőterületén növényvédelmi tevékenysége során előnyben részesíti az erdőművelési megelőző és a biológiai eljárásokat.</a:t>
                      </a:r>
                      <a:endParaRPr lang="hu-H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Erdőtanúsítási követelmények ellenőrzési forrásai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81405"/>
              </p:ext>
            </p:extLst>
          </p:nvPr>
        </p:nvGraphicFramePr>
        <p:xfrm>
          <a:off x="1331640" y="2132856"/>
          <a:ext cx="5159214" cy="2940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5026"/>
                <a:gridCol w="1224188"/>
              </a:tblGrid>
              <a:tr h="591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</a:rPr>
                        <a:t>Fenntarthatósági értékelés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9560" algn="ctr"/>
                          <a:tab pos="579755" algn="r"/>
                        </a:tabLst>
                      </a:pPr>
                      <a:r>
                        <a:rPr lang="hu-HU" sz="2200" b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hu-H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7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</a:rPr>
                        <a:t>Irat ellenőrzés 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9560" algn="ctr"/>
                          <a:tab pos="579755" algn="r"/>
                        </a:tabLst>
                      </a:pPr>
                      <a:r>
                        <a:rPr lang="hu-HU" sz="2200" dirty="0" smtClean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7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</a:rPr>
                        <a:t>Terepi bejárás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9560" algn="ctr"/>
                          <a:tab pos="579755" algn="r"/>
                        </a:tabLs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7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</a:rPr>
                        <a:t>Egyéb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9560" algn="ctr"/>
                          <a:tab pos="579755" algn="r"/>
                        </a:tabLst>
                      </a:pPr>
                      <a:r>
                        <a:rPr lang="hu-HU" sz="2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7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solidFill>
                            <a:schemeClr val="tx1"/>
                          </a:solidFill>
                          <a:effectLst/>
                        </a:rPr>
                        <a:t>Összesen</a:t>
                      </a:r>
                      <a:endParaRPr lang="hu-H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 smtClean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hu-H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645034"/>
            <a:ext cx="2081833" cy="205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Működés pénzügyi háttere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Nemzetközi kötelezettségek</a:t>
            </a:r>
          </a:p>
          <a:p>
            <a:r>
              <a:rPr lang="hu-HU" dirty="0" smtClean="0"/>
              <a:t>	- „előfizetési díj” 			5,2 </a:t>
            </a:r>
            <a:r>
              <a:rPr lang="hu-HU" dirty="0" err="1" smtClean="0"/>
              <a:t>mFt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„fejlesztési díj”			2,3 </a:t>
            </a:r>
            <a:r>
              <a:rPr lang="hu-HU" dirty="0" err="1" smtClean="0"/>
              <a:t>mFt</a:t>
            </a:r>
            <a:endParaRPr lang="hu-HU" dirty="0"/>
          </a:p>
          <a:p>
            <a:r>
              <a:rPr lang="hu-HU" dirty="0" smtClean="0"/>
              <a:t>Szabvány fenntartása</a:t>
            </a:r>
          </a:p>
          <a:p>
            <a:r>
              <a:rPr lang="hu-HU" dirty="0"/>
              <a:t>	</a:t>
            </a:r>
            <a:r>
              <a:rPr lang="hu-HU" dirty="0" smtClean="0"/>
              <a:t>- titkárság és adminisztráció		6,0 </a:t>
            </a:r>
            <a:r>
              <a:rPr lang="hu-HU" dirty="0" err="1" smtClean="0"/>
              <a:t>mFt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szabvány felülvizsgálata		1,5 </a:t>
            </a:r>
            <a:r>
              <a:rPr lang="hu-HU" dirty="0" err="1" smtClean="0"/>
              <a:t>mFt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Erdőgazdálkodói csoport működése</a:t>
            </a:r>
          </a:p>
          <a:p>
            <a:r>
              <a:rPr lang="hu-HU" dirty="0"/>
              <a:t>	</a:t>
            </a:r>
            <a:r>
              <a:rPr lang="hu-HU" dirty="0" smtClean="0"/>
              <a:t>- titkárság és adminisztráció		3,0 </a:t>
            </a:r>
            <a:r>
              <a:rPr lang="hu-HU" dirty="0" err="1" smtClean="0"/>
              <a:t>mFt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belső ellenőrzések		</a:t>
            </a:r>
            <a:r>
              <a:rPr lang="hu-HU" dirty="0"/>
              <a:t>	</a:t>
            </a:r>
            <a:r>
              <a:rPr lang="hu-HU" dirty="0" smtClean="0"/>
              <a:t>3,0 </a:t>
            </a:r>
            <a:r>
              <a:rPr lang="hu-HU" dirty="0" err="1"/>
              <a:t>mFt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auditálás			</a:t>
            </a:r>
            <a:r>
              <a:rPr lang="hu-HU" dirty="0"/>
              <a:t>	</a:t>
            </a:r>
            <a:r>
              <a:rPr lang="hu-HU" dirty="0" smtClean="0"/>
              <a:t>6,0 </a:t>
            </a:r>
            <a:r>
              <a:rPr lang="hu-HU" dirty="0" err="1"/>
              <a:t>mFt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Teljes rendszer működése: 27 </a:t>
            </a:r>
            <a:r>
              <a:rPr lang="hu-HU" dirty="0" err="1" smtClean="0"/>
              <a:t>mFt</a:t>
            </a:r>
            <a:r>
              <a:rPr lang="hu-HU" dirty="0" smtClean="0"/>
              <a:t> – 7 </a:t>
            </a:r>
            <a:r>
              <a:rPr lang="hu-HU" dirty="0" err="1" smtClean="0"/>
              <a:t>mFt</a:t>
            </a:r>
            <a:r>
              <a:rPr lang="hu-HU" dirty="0" smtClean="0"/>
              <a:t> =&gt; 20 Ft/ha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48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Külföldi példák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15616" y="2276872"/>
            <a:ext cx="6859984" cy="4285852"/>
          </a:xfrm>
        </p:spPr>
        <p:txBody>
          <a:bodyPr/>
          <a:lstStyle/>
          <a:p>
            <a:r>
              <a:rPr lang="hu-HU" dirty="0"/>
              <a:t>Németország: 		48 Ft/ha</a:t>
            </a:r>
          </a:p>
          <a:p>
            <a:r>
              <a:rPr lang="hu-HU" dirty="0"/>
              <a:t>Szlovénia: 		35 Ft/ha</a:t>
            </a:r>
          </a:p>
          <a:p>
            <a:r>
              <a:rPr lang="hu-HU" dirty="0" smtClean="0"/>
              <a:t>Szlovákia</a:t>
            </a:r>
            <a:r>
              <a:rPr lang="hu-HU" dirty="0"/>
              <a:t>: </a:t>
            </a:r>
            <a:r>
              <a:rPr lang="hu-HU" dirty="0" smtClean="0"/>
              <a:t>		27 </a:t>
            </a:r>
            <a:r>
              <a:rPr lang="hu-HU" dirty="0"/>
              <a:t>Ft/ha, </a:t>
            </a:r>
            <a:endParaRPr lang="hu-HU" dirty="0" smtClean="0"/>
          </a:p>
          <a:p>
            <a:r>
              <a:rPr lang="hu-HU" dirty="0" smtClean="0"/>
              <a:t>Csehország</a:t>
            </a:r>
            <a:r>
              <a:rPr lang="hu-HU" dirty="0"/>
              <a:t>: </a:t>
            </a:r>
            <a:r>
              <a:rPr lang="hu-HU" dirty="0" smtClean="0"/>
              <a:t>		24 Ft/ha</a:t>
            </a:r>
          </a:p>
          <a:p>
            <a:r>
              <a:rPr lang="hu-HU" dirty="0" smtClean="0"/>
              <a:t>Ausztria</a:t>
            </a:r>
            <a:r>
              <a:rPr lang="hu-HU" dirty="0"/>
              <a:t>: </a:t>
            </a:r>
            <a:r>
              <a:rPr lang="hu-HU" dirty="0" smtClean="0"/>
              <a:t>		  0 </a:t>
            </a:r>
            <a:r>
              <a:rPr lang="hu-HU" dirty="0"/>
              <a:t>Ft/ha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18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Felügyeleti lánc tanúsítás díja (</a:t>
            </a:r>
            <a:r>
              <a:rPr lang="hu-HU" dirty="0" err="1" smtClean="0"/>
              <a:t>CoC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00409"/>
              </p:ext>
            </p:extLst>
          </p:nvPr>
        </p:nvGraphicFramePr>
        <p:xfrm>
          <a:off x="1331416" y="1628800"/>
          <a:ext cx="5739804" cy="3608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6485"/>
                <a:gridCol w="2483319"/>
              </a:tblGrid>
              <a:tr h="999013">
                <a:tc>
                  <a:txBody>
                    <a:bodyPr/>
                    <a:lstStyle/>
                    <a:p>
                      <a:pPr marL="45720" indent="-755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Árbevétel</a:t>
                      </a:r>
                      <a:r>
                        <a:rPr lang="en-GB" sz="2000" dirty="0">
                          <a:effectLst/>
                        </a:rPr>
                        <a:t/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 smtClean="0">
                          <a:effectLst/>
                        </a:rPr>
                        <a:t>(</a:t>
                      </a:r>
                      <a:r>
                        <a:rPr lang="hu-HU" sz="2000" dirty="0" smtClean="0">
                          <a:effectLst/>
                        </a:rPr>
                        <a:t>millió</a:t>
                      </a:r>
                      <a:r>
                        <a:rPr lang="hu-HU" sz="2000" baseline="0" dirty="0" smtClean="0">
                          <a:effectLst/>
                        </a:rPr>
                        <a:t> Ft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díj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(</a:t>
                      </a:r>
                      <a:r>
                        <a:rPr lang="hu-HU" sz="2000" dirty="0" smtClean="0">
                          <a:effectLst/>
                        </a:rPr>
                        <a:t>millió Ft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500</a:t>
                      </a:r>
                      <a:r>
                        <a:rPr lang="hu-HU" sz="2000" dirty="0" smtClean="0">
                          <a:effectLst/>
                        </a:rPr>
                        <a:t> alatt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hu-HU" sz="2000" dirty="0" err="1" smtClean="0">
                          <a:effectLst/>
                        </a:rPr>
                        <a:t>0</a:t>
                      </a:r>
                      <a:r>
                        <a:rPr lang="en-GB" sz="2000" dirty="0" smtClean="0">
                          <a:effectLst/>
                        </a:rPr>
                        <a:t>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500 – </a:t>
                      </a:r>
                      <a:r>
                        <a:rPr lang="en-GB" sz="2000" dirty="0" smtClean="0">
                          <a:effectLst/>
                        </a:rPr>
                        <a:t>5</a:t>
                      </a:r>
                      <a:r>
                        <a:rPr lang="hu-HU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en-GB" sz="2000" dirty="0" smtClean="0">
                          <a:effectLst/>
                        </a:rPr>
                        <a:t>15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 </a:t>
                      </a:r>
                      <a:r>
                        <a:rPr lang="en-GB" sz="2000" dirty="0">
                          <a:effectLst/>
                        </a:rPr>
                        <a:t>– </a:t>
                      </a:r>
                      <a:r>
                        <a:rPr lang="en-GB" sz="2000" dirty="0" smtClean="0">
                          <a:effectLst/>
                        </a:rPr>
                        <a:t>10</a:t>
                      </a:r>
                      <a:r>
                        <a:rPr lang="hu-HU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en-GB" sz="2000" dirty="0" smtClean="0">
                          <a:effectLst/>
                        </a:rPr>
                        <a:t>25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10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 </a:t>
                      </a:r>
                      <a:r>
                        <a:rPr lang="en-GB" sz="2000" dirty="0">
                          <a:effectLst/>
                        </a:rPr>
                        <a:t>– </a:t>
                      </a:r>
                      <a:r>
                        <a:rPr lang="en-GB" sz="2000" dirty="0" smtClean="0">
                          <a:effectLst/>
                        </a:rPr>
                        <a:t>25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en-GB" sz="2000" dirty="0" smtClean="0">
                          <a:effectLst/>
                        </a:rPr>
                        <a:t>35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25</a:t>
                      </a:r>
                      <a:r>
                        <a:rPr lang="hu-HU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 </a:t>
                      </a:r>
                      <a:r>
                        <a:rPr lang="en-GB" sz="2000" dirty="0">
                          <a:effectLst/>
                        </a:rPr>
                        <a:t>– </a:t>
                      </a:r>
                      <a:r>
                        <a:rPr lang="en-GB" sz="2000" dirty="0" smtClean="0">
                          <a:effectLst/>
                        </a:rPr>
                        <a:t>50</a:t>
                      </a:r>
                      <a:r>
                        <a:rPr lang="hu-HU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en-GB" sz="2000" dirty="0" smtClean="0">
                          <a:effectLst/>
                        </a:rPr>
                        <a:t>45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50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 </a:t>
                      </a:r>
                      <a:r>
                        <a:rPr lang="en-GB" sz="2000" dirty="0">
                          <a:effectLst/>
                        </a:rPr>
                        <a:t>– </a:t>
                      </a:r>
                      <a:r>
                        <a:rPr lang="en-GB" sz="2000" dirty="0" smtClean="0">
                          <a:effectLst/>
                        </a:rPr>
                        <a:t>100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en-GB" sz="2000" dirty="0" smtClean="0">
                          <a:effectLst/>
                        </a:rPr>
                        <a:t>55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100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 </a:t>
                      </a:r>
                      <a:r>
                        <a:rPr lang="en-GB" sz="2000" dirty="0">
                          <a:effectLst/>
                        </a:rPr>
                        <a:t>– </a:t>
                      </a:r>
                      <a:r>
                        <a:rPr lang="en-GB" sz="2000" dirty="0" smtClean="0">
                          <a:effectLst/>
                        </a:rPr>
                        <a:t>200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000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en-GB" sz="2000" dirty="0" smtClean="0">
                          <a:effectLst/>
                        </a:rPr>
                        <a:t>65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</a:rPr>
                        <a:t>200,000</a:t>
                      </a:r>
                      <a:r>
                        <a:rPr lang="hu-HU" sz="2000" smtClean="0">
                          <a:effectLst/>
                        </a:rPr>
                        <a:t> </a:t>
                      </a:r>
                      <a:r>
                        <a:rPr lang="hu-HU" sz="2000" dirty="0" smtClean="0">
                          <a:effectLst/>
                        </a:rPr>
                        <a:t>felett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0,</a:t>
                      </a:r>
                      <a:r>
                        <a:rPr lang="en-GB" sz="2000" dirty="0" smtClean="0">
                          <a:effectLst/>
                        </a:rPr>
                        <a:t>75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987824" y="54238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~0,75 – 1,0 </a:t>
            </a:r>
            <a:r>
              <a:rPr lang="hu-HU" dirty="0" err="1" smtClean="0"/>
              <a:t>mFt</a:t>
            </a:r>
            <a:r>
              <a:rPr lang="hu-HU" dirty="0" smtClean="0"/>
              <a:t>/év audit díj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3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Mikor?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b="1" dirty="0" smtClean="0"/>
              <a:t>Magyar Erdőtanúsítási Rendszer Nonprofit Kft</a:t>
            </a:r>
          </a:p>
          <a:p>
            <a:pPr marL="666900" lvl="1" indent="-342900">
              <a:buFontTx/>
              <a:buChar char="-"/>
            </a:pPr>
            <a:r>
              <a:rPr lang="hu-HU" sz="2000" b="0" dirty="0" smtClean="0">
                <a:solidFill>
                  <a:schemeClr val="tx1"/>
                </a:solidFill>
              </a:rPr>
              <a:t>2016. januárban taggá vált </a:t>
            </a:r>
          </a:p>
          <a:p>
            <a:pPr marL="666900" lvl="1" indent="-342900">
              <a:buFontTx/>
              <a:buChar char="-"/>
            </a:pPr>
            <a:r>
              <a:rPr lang="hu-HU" sz="2000" b="0" dirty="0" smtClean="0">
                <a:solidFill>
                  <a:schemeClr val="tx1"/>
                </a:solidFill>
              </a:rPr>
              <a:t>2016. júliustól </a:t>
            </a:r>
            <a:r>
              <a:rPr lang="hu-HU" sz="2000" b="0" dirty="0" err="1" smtClean="0">
                <a:solidFill>
                  <a:schemeClr val="tx1"/>
                </a:solidFill>
              </a:rPr>
              <a:t>teljesjogú</a:t>
            </a:r>
            <a:r>
              <a:rPr lang="hu-HU" sz="2000" b="0" dirty="0" smtClean="0">
                <a:solidFill>
                  <a:schemeClr val="tx1"/>
                </a:solidFill>
              </a:rPr>
              <a:t> képviselő</a:t>
            </a:r>
          </a:p>
          <a:p>
            <a:pPr marL="342900" indent="-342900">
              <a:buFontTx/>
              <a:buChar char="-"/>
            </a:pPr>
            <a:endParaRPr lang="hu-HU" sz="2000" dirty="0" smtClean="0"/>
          </a:p>
          <a:p>
            <a:pPr marL="342900" indent="-342900">
              <a:buFontTx/>
              <a:buChar char="-"/>
            </a:pPr>
            <a:r>
              <a:rPr lang="hu-HU" sz="2000" b="1" dirty="0" smtClean="0"/>
              <a:t>Magyar </a:t>
            </a:r>
            <a:r>
              <a:rPr lang="hu-HU" sz="2000" b="1" dirty="0"/>
              <a:t>Erdőtanúsítási </a:t>
            </a:r>
            <a:r>
              <a:rPr lang="hu-HU" sz="2000" b="1" dirty="0" smtClean="0"/>
              <a:t>Rendszer Tanács</a:t>
            </a:r>
          </a:p>
          <a:p>
            <a:pPr marL="666900" lvl="1" indent="-342900">
              <a:buFontTx/>
              <a:buChar char="-"/>
            </a:pPr>
            <a:r>
              <a:rPr lang="hu-HU" sz="2000" b="0" dirty="0">
                <a:solidFill>
                  <a:schemeClr val="tx1"/>
                </a:solidFill>
              </a:rPr>
              <a:t>erdőgazdálkodási szabvány terepi tesztelése befejeződött</a:t>
            </a:r>
          </a:p>
          <a:p>
            <a:pPr marL="666900" lvl="1" indent="-342900">
              <a:buFontTx/>
              <a:buChar char="-"/>
            </a:pPr>
            <a:r>
              <a:rPr lang="hu-HU" sz="2000" b="0" dirty="0">
                <a:solidFill>
                  <a:schemeClr val="tx1"/>
                </a:solidFill>
              </a:rPr>
              <a:t>jelentkezés befogadási </a:t>
            </a:r>
            <a:r>
              <a:rPr lang="hu-HU" sz="2000" b="0" dirty="0" smtClean="0">
                <a:solidFill>
                  <a:schemeClr val="tx1"/>
                </a:solidFill>
              </a:rPr>
              <a:t>eljárásra</a:t>
            </a:r>
          </a:p>
          <a:p>
            <a:pPr marL="666900" lvl="1" indent="-342900">
              <a:buFontTx/>
              <a:buChar char="-"/>
            </a:pPr>
            <a:r>
              <a:rPr lang="hu-HU" sz="2000" b="0" dirty="0" smtClean="0">
                <a:solidFill>
                  <a:schemeClr val="tx1"/>
                </a:solidFill>
              </a:rPr>
              <a:t>2016. április 27-29. PEFC </a:t>
            </a:r>
            <a:r>
              <a:rPr lang="hu-HU" sz="2000" b="0" dirty="0" err="1" smtClean="0">
                <a:solidFill>
                  <a:schemeClr val="tx1"/>
                </a:solidFill>
              </a:rPr>
              <a:t>Members</a:t>
            </a:r>
            <a:r>
              <a:rPr lang="hu-HU" sz="2000" b="0" dirty="0" smtClean="0">
                <a:solidFill>
                  <a:schemeClr val="tx1"/>
                </a:solidFill>
              </a:rPr>
              <a:t> Meeting</a:t>
            </a:r>
            <a:endParaRPr lang="hu-HU" sz="2000" b="0" dirty="0">
              <a:solidFill>
                <a:schemeClr val="tx1"/>
              </a:solidFill>
            </a:endParaRPr>
          </a:p>
          <a:p>
            <a:pPr marL="666900" lvl="1" indent="-342900">
              <a:buFontTx/>
              <a:buChar char="-"/>
            </a:pPr>
            <a:r>
              <a:rPr lang="hu-HU" sz="2000" b="0" dirty="0">
                <a:solidFill>
                  <a:schemeClr val="tx1"/>
                </a:solidFill>
              </a:rPr>
              <a:t>akkreditációs program kezdeményezése</a:t>
            </a:r>
          </a:p>
          <a:p>
            <a:pPr marL="342900" indent="-342900">
              <a:buFontTx/>
              <a:buChar char="-"/>
            </a:pPr>
            <a:endParaRPr lang="hu-HU" sz="2000" dirty="0"/>
          </a:p>
          <a:p>
            <a:pPr marL="666900" lvl="1" indent="-342900">
              <a:buFontTx/>
              <a:buChar char="-"/>
            </a:pPr>
            <a:endParaRPr lang="hu-H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Supply Availability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altLang="en-US" dirty="0"/>
              <a:t>PEFC – the World’s Largest Forest Certification System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76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Piaci kereslet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hu-HU" altLang="en-US" sz="2000" dirty="0" smtClean="0"/>
              <a:t>Fogyasztók elvárják a védjegyeket </a:t>
            </a:r>
            <a:endParaRPr lang="en-GB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345865"/>
              </p:ext>
            </p:extLst>
          </p:nvPr>
        </p:nvGraphicFramePr>
        <p:xfrm>
          <a:off x="307975" y="1402362"/>
          <a:ext cx="62646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2" descr="https://files.podio.com/125551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6525924"/>
            <a:ext cx="3183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Source: PEFC/GfK Global Consumer Survey (Nov 2014)</a:t>
            </a:r>
            <a:endParaRPr lang="en-GB" sz="800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05045"/>
              </p:ext>
            </p:extLst>
          </p:nvPr>
        </p:nvGraphicFramePr>
        <p:xfrm>
          <a:off x="4628455" y="3753036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/>
          <p:nvPr/>
        </p:nvSpPr>
        <p:spPr>
          <a:xfrm>
            <a:off x="6516216" y="314096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343434"/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 smtClean="0"/>
              <a:t>Szeretné, ha a termékeken lennének védjegyek?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11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06020"/>
              </p:ext>
            </p:extLst>
          </p:nvPr>
        </p:nvGraphicFramePr>
        <p:xfrm>
          <a:off x="1043608" y="1988840"/>
          <a:ext cx="7957442" cy="345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Piaci kereslet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hu-HU" altLang="en-US" sz="2000" dirty="0" smtClean="0"/>
              <a:t>Bizalom a védjegyekben és azok elvárása</a:t>
            </a:r>
            <a:endParaRPr lang="fr-CH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3025649"/>
            <a:ext cx="18002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(AFS / </a:t>
            </a:r>
            <a:r>
              <a:rPr lang="en-US" sz="800" dirty="0"/>
              <a:t>CERFLOR / CFCC / SFI)</a:t>
            </a:r>
          </a:p>
          <a:p>
            <a:pPr algn="r">
              <a:spcBef>
                <a:spcPts val="300"/>
              </a:spcBef>
            </a:pPr>
            <a:r>
              <a:rPr lang="hu-HU" sz="1400" dirty="0" smtClean="0"/>
              <a:t>megbízható számomra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5949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hu-HU" sz="1400" dirty="0" smtClean="0"/>
              <a:t>megbízható számomra</a:t>
            </a:r>
            <a:endParaRPr lang="en-US" sz="1400" dirty="0"/>
          </a:p>
        </p:txBody>
      </p:sp>
      <p:sp>
        <p:nvSpPr>
          <p:cNvPr id="11" name="Textfeld 18"/>
          <p:cNvSpPr txBox="1"/>
          <p:nvPr/>
        </p:nvSpPr>
        <p:spPr>
          <a:xfrm>
            <a:off x="7848923" y="2167797"/>
            <a:ext cx="936104" cy="5063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hu-HU" sz="1400" b="1" dirty="0" smtClean="0">
                <a:latin typeface="+mj-lt"/>
              </a:rPr>
              <a:t>Átlag</a:t>
            </a:r>
            <a:endParaRPr lang="de-DE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9"/>
          <p:cNvSpPr txBox="1"/>
          <p:nvPr/>
        </p:nvSpPr>
        <p:spPr>
          <a:xfrm>
            <a:off x="8100951" y="2815869"/>
            <a:ext cx="468052" cy="2880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b="1" smtClean="0">
                <a:latin typeface="+mj-lt"/>
              </a:rPr>
              <a:t>3,4</a:t>
            </a:r>
            <a:endParaRPr lang="de-DE" sz="1400" b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9"/>
          <p:cNvSpPr txBox="1"/>
          <p:nvPr/>
        </p:nvSpPr>
        <p:spPr>
          <a:xfrm>
            <a:off x="8082949" y="4472053"/>
            <a:ext cx="468052" cy="2880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b="1" smtClean="0">
                <a:latin typeface="+mj-lt"/>
              </a:rPr>
              <a:t>3,3</a:t>
            </a:r>
            <a:endParaRPr lang="de-DE" sz="1400" b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6525924"/>
            <a:ext cx="3183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</a:t>
            </a:r>
            <a:r>
              <a:rPr lang="en-GB" sz="800" dirty="0" smtClean="0"/>
              <a:t>: PEFC/GfK Global Consumer Survey (Nov 2014)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246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29247"/>
              </p:ext>
            </p:extLst>
          </p:nvPr>
        </p:nvGraphicFramePr>
        <p:xfrm>
          <a:off x="3059832" y="1732790"/>
          <a:ext cx="3024336" cy="33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Erdőtanúsítás a világban</a:t>
            </a:r>
            <a:r>
              <a:rPr lang="en-CA" altLang="en-US" dirty="0" smtClean="0"/>
              <a:t/>
            </a:r>
            <a:br>
              <a:rPr lang="en-CA" altLang="en-US" dirty="0" smtClean="0"/>
            </a:br>
            <a:endParaRPr lang="fr-CH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7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866097"/>
              </p:ext>
            </p:extLst>
          </p:nvPr>
        </p:nvGraphicFramePr>
        <p:xfrm>
          <a:off x="0" y="1700808"/>
          <a:ext cx="3059832" cy="33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127329"/>
              </p:ext>
            </p:extLst>
          </p:nvPr>
        </p:nvGraphicFramePr>
        <p:xfrm>
          <a:off x="6084168" y="1700808"/>
          <a:ext cx="3059832" cy="33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92226"/>
              </p:ext>
            </p:extLst>
          </p:nvPr>
        </p:nvGraphicFramePr>
        <p:xfrm>
          <a:off x="3" y="1805666"/>
          <a:ext cx="9143997" cy="478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7999"/>
                <a:gridCol w="3047999"/>
                <a:gridCol w="3047999"/>
              </a:tblGrid>
              <a:tr h="2880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u-HU" altLang="en-US" sz="1800" dirty="0" smtClean="0"/>
                        <a:t>Ipari fafeldolgozás </a:t>
                      </a:r>
                      <a:br>
                        <a:rPr lang="hu-HU" altLang="en-US" sz="1800" dirty="0" smtClean="0"/>
                      </a:br>
                      <a:r>
                        <a:rPr lang="en-CA" altLang="en-US" sz="1800" dirty="0" smtClean="0"/>
                        <a:t>28%</a:t>
                      </a:r>
                      <a:r>
                        <a:rPr lang="hu-HU" altLang="en-US" sz="1800" dirty="0" err="1" smtClean="0"/>
                        <a:t>-a</a:t>
                      </a:r>
                      <a:r>
                        <a:rPr lang="hu-HU" altLang="en-US" sz="1800" baseline="0" dirty="0" smtClean="0"/>
                        <a:t> tanúsított</a:t>
                      </a:r>
                      <a:endParaRPr lang="en-CA" altLang="en-US" sz="1800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u-HU" altLang="en-US" sz="1800" dirty="0" smtClean="0"/>
                        <a:t>Tanúsított</a:t>
                      </a:r>
                      <a:r>
                        <a:rPr lang="hu-HU" altLang="en-US" sz="1800" baseline="0" dirty="0" smtClean="0"/>
                        <a:t> erdők </a:t>
                      </a:r>
                      <a:r>
                        <a:rPr lang="en-CA" altLang="en-US" sz="1800" dirty="0" smtClean="0"/>
                        <a:t>60%</a:t>
                      </a:r>
                      <a:r>
                        <a:rPr lang="hu-HU" altLang="en-US" sz="1800" dirty="0" smtClean="0"/>
                        <a:t/>
                      </a:r>
                      <a:br>
                        <a:rPr lang="hu-HU" altLang="en-US" sz="1800" dirty="0" smtClean="0"/>
                      </a:br>
                      <a:r>
                        <a:rPr lang="hu-HU" altLang="en-US" sz="1800" dirty="0" smtClean="0"/>
                        <a:t>PEFC tanúsított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u-HU" altLang="en-US" sz="1800" dirty="0" smtClean="0"/>
                        <a:t>Világ erdeinek </a:t>
                      </a:r>
                      <a:r>
                        <a:rPr lang="en-CA" altLang="en-US" sz="1800" dirty="0" smtClean="0"/>
                        <a:t>10%</a:t>
                      </a:r>
                      <a:r>
                        <a:rPr lang="hu-HU" altLang="en-US" sz="1800" dirty="0" err="1" smtClean="0"/>
                        <a:t>-a</a:t>
                      </a:r>
                      <a:r>
                        <a:rPr lang="hu-HU" altLang="en-US" sz="1800" dirty="0" smtClean="0"/>
                        <a:t/>
                      </a:r>
                      <a:br>
                        <a:rPr lang="hu-HU" altLang="en-US" sz="1800" dirty="0" smtClean="0"/>
                      </a:br>
                      <a:r>
                        <a:rPr lang="hu-HU" altLang="en-US" sz="1800" dirty="0" smtClean="0"/>
                        <a:t>tanúsított</a:t>
                      </a:r>
                      <a:br>
                        <a:rPr lang="hu-HU" altLang="en-US" sz="1800" dirty="0" smtClean="0"/>
                      </a:br>
                      <a:r>
                        <a:rPr lang="en-CA" altLang="en-US" sz="1800" dirty="0" smtClean="0"/>
                        <a:t> </a:t>
                      </a:r>
                      <a:r>
                        <a:rPr lang="en-CA" altLang="en-US" sz="1400" dirty="0" smtClean="0"/>
                        <a:t>(UNECE/FAO 2013)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CA" altLang="en-US" sz="1800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4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PEFC</a:t>
            </a:r>
            <a:br>
              <a:rPr lang="hu-HU" dirty="0" smtClean="0"/>
            </a:br>
            <a:r>
              <a:rPr lang="hu-HU" sz="2000" dirty="0" smtClean="0"/>
              <a:t>Másként mint mások…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027288"/>
            <a:ext cx="2009524" cy="2685714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−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hu-HU" dirty="0" smtClean="0"/>
              <a:t>Európából </a:t>
            </a:r>
            <a:r>
              <a:rPr lang="hu-HU" dirty="0"/>
              <a:t>vált világméretűvé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hu-HU" dirty="0"/>
              <a:t>Kifejezetten segíti a kisterületű erdőgazdálkodás részvételét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hu-HU" dirty="0" smtClean="0"/>
              <a:t>Nemzetközi egyezmények elveire alapul, de alkalmazkodik a helyi viszonyokhoz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hu-HU" dirty="0"/>
              <a:t>A tanúsítási és akkreditálási eljárásokban az ISO és IAF ajánlásokat követi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hu-HU" dirty="0" smtClean="0"/>
              <a:t>Nyílt eljárásokban készül és működik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hu-HU" dirty="0" smtClean="0"/>
              <a:t>Teljes függetlenséget garantál a rendszer kidolgozása, akkreditálása és tanúsítása között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hu-HU" dirty="0" smtClean="0"/>
              <a:t>Elérhető költségek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58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4368" y="5322265"/>
            <a:ext cx="1259631" cy="1535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01_PEFC_members_2015_03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799"/>
            <a:ext cx="9144000" cy="4387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PEFC Erdőtanúsítással rendelkező és a kidolgozást végző országok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" name="Image 11" descr="02_Developing_a_System_2015_07_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799"/>
            <a:ext cx="9144000" cy="4387850"/>
          </a:xfrm>
          <a:prstGeom prst="rect">
            <a:avLst/>
          </a:prstGeom>
        </p:spPr>
      </p:pic>
      <p:pic>
        <p:nvPicPr>
          <p:cNvPr id="10" name="Image 9" descr="full_key_transp_400dpi.png"/>
          <p:cNvPicPr>
            <a:picLocks noChangeAspect="1"/>
          </p:cNvPicPr>
          <p:nvPr/>
        </p:nvPicPr>
        <p:blipFill>
          <a:blip r:embed="rId4"/>
          <a:srcRect b="72101"/>
          <a:stretch>
            <a:fillRect/>
          </a:stretch>
        </p:blipFill>
        <p:spPr>
          <a:xfrm>
            <a:off x="5249274" y="5322265"/>
            <a:ext cx="2489859" cy="260619"/>
          </a:xfrm>
          <a:prstGeom prst="rect">
            <a:avLst/>
          </a:prstGeom>
        </p:spPr>
      </p:pic>
      <p:pic>
        <p:nvPicPr>
          <p:cNvPr id="11" name="Image 10" descr="full_key_transp_400dpi.png"/>
          <p:cNvPicPr>
            <a:picLocks noChangeAspect="1"/>
          </p:cNvPicPr>
          <p:nvPr/>
        </p:nvPicPr>
        <p:blipFill>
          <a:blip r:embed="rId4"/>
          <a:srcRect t="27899"/>
          <a:stretch>
            <a:fillRect/>
          </a:stretch>
        </p:blipFill>
        <p:spPr>
          <a:xfrm>
            <a:off x="5249274" y="5582884"/>
            <a:ext cx="2489859" cy="6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08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fr-FR" dirty="0" smtClean="0"/>
              <a:t>PEFC Tanúsított Erdőterületek</a:t>
            </a:r>
            <a:br>
              <a:rPr lang="hu-HU" altLang="fr-FR" dirty="0" smtClean="0"/>
            </a:br>
            <a:r>
              <a:rPr lang="hu-HU" altLang="fr-FR" sz="2000" dirty="0" smtClean="0"/>
              <a:t>Több, mint negyedmilliárd hektár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35038" y="1341438"/>
          <a:ext cx="7040562" cy="52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8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/>
              <a:t>PEFC </a:t>
            </a:r>
            <a:r>
              <a:rPr lang="hu-HU" altLang="en-US" dirty="0" smtClean="0"/>
              <a:t>Felügyeleti Lánc</a:t>
            </a:r>
            <a:r>
              <a:rPr lang="de-CH" altLang="en-US" sz="2800" dirty="0"/>
              <a:t/>
            </a:r>
            <a:br>
              <a:rPr lang="de-CH" altLang="en-US" sz="2800" dirty="0"/>
            </a:br>
            <a:r>
              <a:rPr lang="de-CH" altLang="en-US" sz="2000" dirty="0"/>
              <a:t>&gt;</a:t>
            </a:r>
            <a:r>
              <a:rPr lang="de-CH" altLang="en-US" sz="2000" dirty="0" smtClean="0"/>
              <a:t>10,000 </a:t>
            </a:r>
            <a:r>
              <a:rPr lang="hu-HU" altLang="en-US" sz="2000" dirty="0" smtClean="0"/>
              <a:t>tanúsítvány és</a:t>
            </a:r>
            <a:r>
              <a:rPr lang="de-CH" altLang="en-US" sz="2000" dirty="0" smtClean="0"/>
              <a:t> </a:t>
            </a:r>
            <a:r>
              <a:rPr lang="de-CH" altLang="en-US" sz="2000" dirty="0"/>
              <a:t>&gt;</a:t>
            </a:r>
            <a:r>
              <a:rPr lang="de-CH" altLang="en-US" sz="2000" dirty="0" smtClean="0"/>
              <a:t>16,000 </a:t>
            </a:r>
            <a:r>
              <a:rPr lang="hu-HU" altLang="en-US" sz="2000" dirty="0" smtClean="0"/>
              <a:t>vállalkozás</a:t>
            </a:r>
            <a:endParaRPr lang="fr-CH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35038" y="1341438"/>
          <a:ext cx="7040562" cy="52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1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PEFC_PPT_MASTER_2014-11-13</Template>
  <TotalTime>796</TotalTime>
  <Words>982</Words>
  <Application>Microsoft Office PowerPoint</Application>
  <PresentationFormat>Diavetítés a képernyőre (4:3 oldalarány)</PresentationFormat>
  <Paragraphs>249</Paragraphs>
  <Slides>27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Arial</vt:lpstr>
      <vt:lpstr>Calibri</vt:lpstr>
      <vt:lpstr>Geneva</vt:lpstr>
      <vt:lpstr>Times New Roman</vt:lpstr>
      <vt:lpstr>Zapf Dingbats</vt:lpstr>
      <vt:lpstr>PEFC_PPT_MASTER_2014-11-13</vt:lpstr>
      <vt:lpstr>PowerPoint bemutató</vt:lpstr>
      <vt:lpstr>PowerPoint bemutató</vt:lpstr>
      <vt:lpstr>Piaci kereslet Fogyasztók elvárják a védjegyeket </vt:lpstr>
      <vt:lpstr>Piaci kereslet Bizalom a védjegyekben és azok elvárása</vt:lpstr>
      <vt:lpstr>Erdőtanúsítás a világban </vt:lpstr>
      <vt:lpstr>PEFC Másként mint mások…</vt:lpstr>
      <vt:lpstr>PEFC Erdőtanúsítással rendelkező és a kidolgozást végző országok</vt:lpstr>
      <vt:lpstr>PEFC Tanúsított Erdőterületek Több, mint negyedmilliárd hektár</vt:lpstr>
      <vt:lpstr>PEFC Felügyeleti Lánc &gt;10,000 tanúsítvány és &gt;16,000 vállalkozás</vt:lpstr>
      <vt:lpstr>PowerPoint bemutató</vt:lpstr>
      <vt:lpstr>Tanúsítás</vt:lpstr>
      <vt:lpstr>Magyar Erdőtanúsítási Rendszer NP Kft</vt:lpstr>
      <vt:lpstr>Erdőgazdálkodói csoport</vt:lpstr>
      <vt:lpstr>Erdőtanúsítás elvei</vt:lpstr>
      <vt:lpstr>Erdőtanúsítás követelményei</vt:lpstr>
      <vt:lpstr>Erdőtanúsítás témakörei</vt:lpstr>
      <vt:lpstr>Erdőtanúsítási követelmények</vt:lpstr>
      <vt:lpstr>Erdőtanúsítási követelmények</vt:lpstr>
      <vt:lpstr>Erdőtanúsítási követelmények</vt:lpstr>
      <vt:lpstr>Erdőtanúsítási követelmények</vt:lpstr>
      <vt:lpstr>Erdőtanúsítási követelmények ellenőrzési forrásai</vt:lpstr>
      <vt:lpstr>Működés pénzügyi háttere</vt:lpstr>
      <vt:lpstr>Külföldi példák</vt:lpstr>
      <vt:lpstr>Felügyeleti lánc tanúsítás díja (CoC)</vt:lpstr>
      <vt:lpstr>Mikor?</vt:lpstr>
      <vt:lpstr>PowerPoint bemutató</vt:lpstr>
      <vt:lpstr>PowerPoint bemutató</vt:lpstr>
    </vt:vector>
  </TitlesOfParts>
  <Manager>Gavi</Manager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Gavi</dc:subject>
  <dc:creator>Hannah Price</dc:creator>
  <cp:lastModifiedBy>Schiberna Endre</cp:lastModifiedBy>
  <cp:revision>85</cp:revision>
  <dcterms:created xsi:type="dcterms:W3CDTF">2014-12-03T15:01:32Z</dcterms:created>
  <dcterms:modified xsi:type="dcterms:W3CDTF">2016-03-22T08:15:27Z</dcterms:modified>
</cp:coreProperties>
</file>