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5" r:id="rId3"/>
    <p:sldId id="278" r:id="rId4"/>
    <p:sldId id="277" r:id="rId5"/>
    <p:sldId id="279" r:id="rId6"/>
    <p:sldId id="280" r:id="rId7"/>
    <p:sldId id="283" r:id="rId8"/>
    <p:sldId id="284" r:id="rId9"/>
    <p:sldId id="276" r:id="rId10"/>
    <p:sldId id="273" r:id="rId11"/>
    <p:sldId id="274" r:id="rId12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abor.nemeth@skk.nyme.hu" TargetMode="External"/><Relationship Id="rId2" Type="http://schemas.openxmlformats.org/officeDocument/2006/relationships/hyperlink" Target="http://www.skk.nyme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X:\WORK_FECO\NYME\nyme_skk\ppt\nyme_skk_bemutato_ppt\ppt\nyme_skk_bemutato_ppt_Pag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251520" y="5927384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0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Dr. Németh Gábor </a:t>
            </a:r>
          </a:p>
          <a:p>
            <a:pPr algn="l"/>
            <a:r>
              <a:rPr lang="hu-HU" sz="20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egyetemi docens</a:t>
            </a:r>
          </a:p>
          <a:p>
            <a:pPr algn="l"/>
            <a:r>
              <a:rPr lang="hu-HU" sz="20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Faipari </a:t>
            </a:r>
            <a:r>
              <a:rPr lang="hu-HU" sz="2000" b="1" dirty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mérnöki alapszak </a:t>
            </a:r>
            <a:r>
              <a:rPr lang="hu-HU" sz="20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duális képzésének szakfelelőse</a:t>
            </a:r>
            <a:endParaRPr lang="hu-HU" sz="2000" b="1" dirty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3" y="260648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Duális képzés a faipari mérnöki alapszakon </a:t>
            </a:r>
          </a:p>
        </p:txBody>
      </p:sp>
    </p:spTree>
    <p:extLst>
      <p:ext uri="{BB962C8B-B14F-4D97-AF65-F5344CB8AC3E}">
        <p14:creationId xmlns:p14="http://schemas.microsoft.com/office/powerpoint/2010/main" val="329255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012" y="0"/>
            <a:ext cx="9144001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Jelenlegi állapot és a további feladatok</a:t>
            </a:r>
            <a:endParaRPr lang="hu-HU" sz="3000" b="1" u="sng" dirty="0" smtClean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412776"/>
            <a:ext cx="9144000" cy="21975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hu-HU" sz="1800" b="1" u="sng" dirty="0" smtClean="0">
                <a:solidFill>
                  <a:srgbClr val="FF0000"/>
                </a:solidFill>
                <a:latin typeface="Century" pitchFamily="18" charset="0"/>
              </a:rPr>
              <a:t>Jelenlegi állapot (2015 szeptember):</a:t>
            </a:r>
            <a:endParaRPr lang="hu-HU" sz="1800" b="1" dirty="0" smtClean="0">
              <a:solidFill>
                <a:srgbClr val="663300"/>
              </a:solidFill>
              <a:latin typeface="Century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Első évben 8 faipari, vállalati partner bevonásra. (sikeres DKT akkreditáción vannak túl)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Hallgatók jelentkeztek a hagyományos felvételi eljárásnak megfelelően az egyetemre és a vállalatokhoz is (összesen 6 főt </a:t>
            </a:r>
            <a:r>
              <a:rPr lang="hu-HU" sz="1800" b="1" dirty="0">
                <a:solidFill>
                  <a:srgbClr val="663300"/>
                </a:solidFill>
                <a:latin typeface="Century" pitchFamily="18" charset="0"/>
              </a:rPr>
              <a:t>vettünk </a:t>
            </a: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fel a </a:t>
            </a:r>
            <a:r>
              <a:rPr lang="hu-HU" sz="1800" b="1" dirty="0">
                <a:solidFill>
                  <a:srgbClr val="663300"/>
                </a:solidFill>
                <a:latin typeface="Century" pitchFamily="18" charset="0"/>
              </a:rPr>
              <a:t>faipari alapszak duális képzése esetén, </a:t>
            </a: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akik országosan elszórtan 4 faipari vállalathoz kerültek).</a:t>
            </a:r>
          </a:p>
          <a:p>
            <a:pPr lvl="0">
              <a:buNone/>
            </a:pPr>
            <a:endParaRPr lang="hu-HU" sz="1800" b="1" dirty="0">
              <a:solidFill>
                <a:srgbClr val="663300"/>
              </a:solidFill>
              <a:latin typeface="Century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-13636" y="3429000"/>
            <a:ext cx="91440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13" y="3610301"/>
            <a:ext cx="9144000" cy="1311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buNone/>
            </a:pPr>
            <a:r>
              <a:rPr lang="hu-HU" sz="1800" b="1" u="sng" dirty="0" smtClean="0">
                <a:solidFill>
                  <a:srgbClr val="FF0000"/>
                </a:solidFill>
                <a:latin typeface="Century" pitchFamily="18" charset="0"/>
              </a:rPr>
              <a:t>További feladatok a 2015 szeptemberi induláshoz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Hallgatói szerződések megkötése (2015.  szeptember) vállalat és hallgató között.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Egyetemi-vállalati megállapodások kiegészítése konkrétan az adott hallgató megnevezésével.</a:t>
            </a:r>
            <a:endParaRPr lang="hu-HU" sz="1800" b="1" dirty="0">
              <a:solidFill>
                <a:srgbClr val="663300"/>
              </a:solidFill>
              <a:latin typeface="Century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13" y="5085184"/>
            <a:ext cx="9144000" cy="15881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buNone/>
            </a:pPr>
            <a:r>
              <a:rPr lang="hu-HU" sz="1800" b="1" u="sng" dirty="0" smtClean="0">
                <a:solidFill>
                  <a:srgbClr val="FF0000"/>
                </a:solidFill>
                <a:latin typeface="Century" pitchFamily="18" charset="0"/>
              </a:rPr>
              <a:t>További feladatok a 2016 –</a:t>
            </a:r>
            <a:r>
              <a:rPr lang="hu-HU" sz="1800" b="1" u="sng" dirty="0" err="1" smtClean="0">
                <a:solidFill>
                  <a:srgbClr val="FF0000"/>
                </a:solidFill>
                <a:latin typeface="Century" pitchFamily="18" charset="0"/>
              </a:rPr>
              <a:t>os</a:t>
            </a:r>
            <a:r>
              <a:rPr lang="hu-HU" sz="1800" b="1" u="sng" dirty="0" smtClean="0">
                <a:solidFill>
                  <a:srgbClr val="FF0000"/>
                </a:solidFill>
                <a:latin typeface="Century" pitchFamily="18" charset="0"/>
              </a:rPr>
              <a:t> folytatáshoz</a:t>
            </a:r>
            <a:endParaRPr lang="hu-HU" sz="1800" b="1" u="sng" dirty="0">
              <a:solidFill>
                <a:srgbClr val="FF0000"/>
              </a:solidFill>
              <a:latin typeface="Century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További vállalatok bevonása a 2016 szeptemberében induló duális képzésbe. (jelenlegi visszajelzések alapján – országosan elszórtan - 15-20 vállalat is lehet 2016-ra)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663300"/>
                </a:solidFill>
                <a:latin typeface="Century" pitchFamily="18" charset="0"/>
              </a:rPr>
              <a:t>Kampány a potenciális hallgatók irányába.</a:t>
            </a:r>
            <a:endParaRPr lang="hu-HU" sz="1800" b="1" dirty="0">
              <a:solidFill>
                <a:srgbClr val="663300"/>
              </a:solidFill>
              <a:latin typeface="Century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-15649" y="49430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9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35959" y="132780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Elérhetőségeink</a:t>
            </a:r>
            <a:endParaRPr lang="hu-HU" sz="3400" b="1" dirty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  <a:p>
            <a:pPr algn="l"/>
            <a:endParaRPr lang="hu-HU" sz="3400" b="1" dirty="0" smtClean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1953" y="1700808"/>
            <a:ext cx="8856984" cy="2431435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Faipari mérnöki alapszak </a:t>
            </a:r>
          </a:p>
          <a:p>
            <a:pPr algn="ctr">
              <a:spcBef>
                <a:spcPct val="0"/>
              </a:spcBef>
              <a:buNone/>
            </a:pPr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nappali tagozata esetén bővebb információért keresse fel az </a:t>
            </a:r>
            <a:r>
              <a:rPr lang="hu-H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www.skk.nyme.hu</a:t>
            </a:r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oldalunkat.</a:t>
            </a:r>
          </a:p>
          <a:p>
            <a:pPr algn="ctr">
              <a:spcBef>
                <a:spcPct val="0"/>
              </a:spcBef>
              <a:buNone/>
            </a:pP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hu-H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Dr. Németh Gábor duális </a:t>
            </a: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képzés szakfelelőse, </a:t>
            </a: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kapcsolattartó</a:t>
            </a:r>
            <a:r>
              <a:rPr lang="hu-HU" alt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koordinátor (</a:t>
            </a:r>
            <a:r>
              <a:rPr lang="hu-HU" altLang="hu-H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3"/>
              </a:rPr>
              <a:t>gabor.nemeth</a:t>
            </a: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3"/>
              </a:rPr>
              <a:t>@</a:t>
            </a:r>
            <a:r>
              <a:rPr lang="hu-HU" altLang="hu-H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3"/>
              </a:rPr>
              <a:t>skk.nyme.hu</a:t>
            </a:r>
            <a:r>
              <a:rPr lang="hu-HU" alt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)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5562" y="5517232"/>
            <a:ext cx="8856984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Köszönöm a megtisztelő figyelmet!</a:t>
            </a:r>
            <a:endParaRPr lang="hu-HU" altLang="hu-H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9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79909" y="7362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Képzés elindításának motivációja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512" y="1556792"/>
            <a:ext cx="8856984" cy="3370153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100" b="1" dirty="0" smtClean="0">
                <a:solidFill>
                  <a:srgbClr val="FF0000"/>
                </a:solidFill>
                <a:latin typeface="Century" pitchFamily="18" charset="0"/>
              </a:rPr>
              <a:t>A faipar </a:t>
            </a: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– mint sok más műszaki ágazat – is küzd a mérnöki </a:t>
            </a:r>
            <a:r>
              <a:rPr lang="hu-HU" altLang="hu-HU" sz="2100" b="1" dirty="0" smtClean="0">
                <a:solidFill>
                  <a:srgbClr val="FF0000"/>
                </a:solidFill>
                <a:latin typeface="Century" pitchFamily="18" charset="0"/>
              </a:rPr>
              <a:t>munkaerő hiánnyal</a:t>
            </a: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. (Úgy tűnik, hogy több faipari vállalat is bővít, egyre több – tapasztalt - faipari mérnököt keresnek)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100" b="1" dirty="0" smtClean="0">
                <a:solidFill>
                  <a:srgbClr val="FF0000"/>
                </a:solidFill>
                <a:latin typeface="Century" pitchFamily="18" charset="0"/>
              </a:rPr>
              <a:t>3,5 év után végzett, gyakorlati tapasztalattal rendelkező mérnök </a:t>
            </a: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a vállalat rendelkezésére áll.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A Vállalat a Hallgatóval és az Egyetemmel közösen </a:t>
            </a:r>
            <a:r>
              <a:rPr lang="hu-HU" altLang="hu-HU" sz="2100" b="1" dirty="0" smtClean="0">
                <a:solidFill>
                  <a:srgbClr val="FF0000"/>
                </a:solidFill>
                <a:latin typeface="Century" pitchFamily="18" charset="0"/>
              </a:rPr>
              <a:t>K+F+I feladatokat </a:t>
            </a: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old meg.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A </a:t>
            </a:r>
            <a:r>
              <a:rPr lang="hu-HU" altLang="hu-HU" sz="2100" b="1" dirty="0" smtClean="0">
                <a:solidFill>
                  <a:srgbClr val="FF0000"/>
                </a:solidFill>
                <a:latin typeface="Century" pitchFamily="18" charset="0"/>
              </a:rPr>
              <a:t>vállalati és egyetemi együttműködések bővülhetnek </a:t>
            </a:r>
            <a:r>
              <a:rPr lang="hu-HU" altLang="hu-HU" sz="2100" b="1" dirty="0" smtClean="0">
                <a:solidFill>
                  <a:srgbClr val="663300"/>
                </a:solidFill>
                <a:latin typeface="Century" pitchFamily="18" charset="0"/>
              </a:rPr>
              <a:t>(K+F, pályázat, szolgáltatás) a szorosabb kapcsolatrendszerek miatt.</a:t>
            </a:r>
            <a:endParaRPr lang="hu-HU" altLang="hu-HU" sz="2100" b="1" dirty="0">
              <a:solidFill>
                <a:srgbClr val="663300"/>
              </a:solidFill>
              <a:latin typeface="Century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u-HU" altLang="hu-HU" sz="2400" b="1" dirty="0" smtClean="0">
              <a:solidFill>
                <a:srgbClr val="6633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79909" y="32297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Faipari mérnöki alapszak, mint unikális szak duális képzésének felépítése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2592" y="1412776"/>
            <a:ext cx="8856984" cy="1138773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A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faipari mérnökképzés unikális jellegű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, az országban egyedül Sopronban</a:t>
            </a:r>
            <a:r>
              <a:rPr lang="hu-HU" altLang="hu-HU" sz="2200" b="1" dirty="0">
                <a:solidFill>
                  <a:srgbClr val="663300"/>
                </a:solidFill>
                <a:latin typeface="Century" pitchFamily="18" charset="0"/>
              </a:rPr>
              <a:t> 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van. </a:t>
            </a:r>
            <a:endParaRPr lang="hu-HU" altLang="hu-HU" sz="2200" b="1" dirty="0">
              <a:solidFill>
                <a:srgbClr val="663300"/>
              </a:solidFill>
              <a:latin typeface="Century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u-HU" altLang="hu-HU" sz="2400" b="1" dirty="0" smtClean="0">
              <a:solidFill>
                <a:srgbClr val="663300"/>
              </a:solidFill>
              <a:latin typeface="Century" pitchFamily="18" charset="0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4044106" y="2204864"/>
            <a:ext cx="864096" cy="1374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3579694"/>
            <a:ext cx="8856984" cy="1446550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hu-HU" sz="2200" b="1" dirty="0" smtClean="0">
                <a:solidFill>
                  <a:srgbClr val="00B050"/>
                </a:solidFill>
                <a:latin typeface="Century" pitchFamily="18" charset="0"/>
              </a:rPr>
              <a:t>Nem egy adott régió vállalataira kell építenünk 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a képzést, hanem az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országban megtalálható, szétszórtan elhelyezkedő faipari vállalatokra.</a:t>
            </a:r>
          </a:p>
          <a:p>
            <a:pPr algn="ctr">
              <a:spcBef>
                <a:spcPct val="0"/>
              </a:spcBef>
              <a:buNone/>
            </a:pP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(Szerencsére ugyanez igaz a hallgatóinkra is)</a:t>
            </a:r>
            <a:endParaRPr lang="hu-HU" altLang="hu-HU" sz="22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7" name="Lefelé nyíl 6"/>
          <p:cNvSpPr/>
          <p:nvPr/>
        </p:nvSpPr>
        <p:spPr>
          <a:xfrm>
            <a:off x="4028647" y="5157192"/>
            <a:ext cx="864096" cy="905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9512" y="5977976"/>
            <a:ext cx="8856984" cy="769441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hu-HU" sz="2200" b="1" dirty="0" smtClean="0">
                <a:solidFill>
                  <a:srgbClr val="00B050"/>
                </a:solidFill>
                <a:latin typeface="Century" pitchFamily="18" charset="0"/>
              </a:rPr>
              <a:t>Ennek következtében várható, hogy a leendő hallgató a lakóhelyéhez közel eső vállalatot fogja választani.</a:t>
            </a:r>
            <a:endParaRPr lang="hu-HU" altLang="hu-HU" sz="22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779908" y="0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Duális képzésünk modellje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512" y="1556792"/>
            <a:ext cx="8856984" cy="5201424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Duális hallgatóink a „hagyományos” képzésben résztvevőkkel közösen vesznek részt az egyetemi elméleti és gyakorlati órákon.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A tananyagi egyezőség 100%-os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!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A vállalatoknál az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egyetemi tananyagon túlmutató gyakorlati, szakmai, munkavégzési ismereteket 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kapnak a hallgatók, melyek a mindenkori tantervhez illeszkednek.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A vállalati időszak 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(oktatási, gyakorlati szakasz) az egyetemi oktatási hetek után történik,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félévenként egy-egy hosszabb időszakban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Lehetőség van arra is, hogy a hallgató az </a:t>
            </a:r>
            <a:r>
              <a:rPr lang="hu-HU" altLang="hu-HU" sz="2200" b="1" dirty="0" smtClean="0">
                <a:solidFill>
                  <a:srgbClr val="FF0000"/>
                </a:solidFill>
                <a:latin typeface="Century" pitchFamily="18" charset="0"/>
              </a:rPr>
              <a:t>egyetemi időszak alatt is részt vehet gyakorlatokon a vállalatnál </a:t>
            </a:r>
            <a:r>
              <a:rPr lang="hu-HU" altLang="hu-HU" sz="2200" b="1" dirty="0" smtClean="0">
                <a:solidFill>
                  <a:srgbClr val="663300"/>
                </a:solidFill>
                <a:latin typeface="Century" pitchFamily="18" charset="0"/>
              </a:rPr>
              <a:t>(ha a hallgató órarendje alapján erre lehetőség van), ez azonban a faipari képzés esetén a földrajzi távolságok miatt nem minden esetben kivitelezhető. </a:t>
            </a:r>
            <a:endParaRPr lang="hu-HU" altLang="hu-HU" sz="2200" b="1" dirty="0">
              <a:solidFill>
                <a:srgbClr val="663300"/>
              </a:solidFill>
              <a:latin typeface="Century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u-HU" altLang="hu-HU" sz="2400" b="1" dirty="0" smtClean="0">
              <a:solidFill>
                <a:srgbClr val="6633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87413" y="0"/>
            <a:ext cx="8256587" cy="721026"/>
          </a:xfrm>
        </p:spPr>
        <p:txBody>
          <a:bodyPr>
            <a:noAutofit/>
          </a:bodyPr>
          <a:lstStyle/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A duális képzés időbeosztása</a:t>
            </a:r>
            <a:endParaRPr lang="hu-HU" sz="3400" b="1" dirty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68271" y="1572270"/>
            <a:ext cx="7560907" cy="5256583"/>
            <a:chOff x="467476" y="620688"/>
            <a:chExt cx="8136971" cy="5976664"/>
          </a:xfrm>
        </p:grpSpPr>
        <p:sp>
          <p:nvSpPr>
            <p:cNvPr id="12" name="Téglalap 11"/>
            <p:cNvSpPr/>
            <p:nvPr/>
          </p:nvSpPr>
          <p:spPr>
            <a:xfrm>
              <a:off x="467476" y="620688"/>
              <a:ext cx="8136971" cy="59766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hu-HU" sz="2400" b="1" u="sng" dirty="0" smtClean="0">
                  <a:solidFill>
                    <a:srgbClr val="FF0000"/>
                  </a:solidFill>
                </a:rPr>
                <a:t>54% egyetemi </a:t>
              </a:r>
              <a:r>
                <a:rPr lang="hu-HU" sz="2400" b="1" u="sng" dirty="0">
                  <a:solidFill>
                    <a:srgbClr val="FF0000"/>
                  </a:solidFill>
                </a:rPr>
                <a:t>(26 hét) és </a:t>
              </a:r>
              <a:r>
                <a:rPr lang="hu-HU" sz="2400" b="1" u="sng" dirty="0" smtClean="0">
                  <a:solidFill>
                    <a:srgbClr val="FF0000"/>
                  </a:solidFill>
                </a:rPr>
                <a:t>46% vállalati időszak (</a:t>
              </a:r>
              <a:r>
                <a:rPr lang="hu-HU" sz="2400" b="1" u="sng" dirty="0">
                  <a:solidFill>
                    <a:srgbClr val="FF0000"/>
                  </a:solidFill>
                </a:rPr>
                <a:t>22 hét) !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683568" y="764704"/>
              <a:ext cx="3672408" cy="5400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I.; III; V; VII szemeszter (Ősz)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777392" y="1434120"/>
              <a:ext cx="1728192" cy="4680000"/>
            </a:xfrm>
            <a:prstGeom prst="rect">
              <a:avLst/>
            </a:prstGeom>
            <a:gradFill flip="none" rotWithShape="1">
              <a:gsLst>
                <a:gs pos="29000">
                  <a:srgbClr val="CEDC37"/>
                </a:gs>
                <a:gs pos="0">
                  <a:srgbClr val="FFFF00"/>
                </a:gs>
                <a:gs pos="0">
                  <a:srgbClr val="DDEBCF"/>
                </a:gs>
                <a:gs pos="50000">
                  <a:srgbClr val="9CB86E"/>
                </a:gs>
                <a:gs pos="8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13 hét elméleti és gyakorlati oktatás az egyetemen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5" name="Téglalap 4"/>
            <p:cNvSpPr/>
            <p:nvPr/>
          </p:nvSpPr>
          <p:spPr>
            <a:xfrm>
              <a:off x="2496912" y="2322404"/>
              <a:ext cx="1728192" cy="37902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6-8 hét gyakorlat a vállalatnál (7. szemeszter: </a:t>
              </a:r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hét)</a:t>
              </a:r>
            </a:p>
            <a:p>
              <a:pPr algn="ctr"/>
              <a:endParaRPr lang="hu-H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2597461" y="3962086"/>
              <a:ext cx="1578428" cy="21600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hét vizsgaidőszak</a:t>
              </a:r>
            </a:p>
            <a:p>
              <a:pPr algn="ctr"/>
              <a:endParaRPr lang="hu-HU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4644008" y="764704"/>
              <a:ext cx="3672408" cy="5400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II.; IV; VI; szemeszter (Tavasz)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6459794" y="1089020"/>
              <a:ext cx="1728192" cy="50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14-16 hét gyakorlat a vállalatnál</a:t>
              </a:r>
            </a:p>
            <a:p>
              <a:pPr algn="ctr"/>
              <a:endParaRPr lang="hu-H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534676" y="3962086"/>
              <a:ext cx="1578428" cy="21600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hét vizsgaidőszak</a:t>
              </a:r>
            </a:p>
            <a:p>
              <a:pPr algn="ctr"/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725252" y="1440720"/>
              <a:ext cx="1728192" cy="4680000"/>
            </a:xfrm>
            <a:prstGeom prst="rect">
              <a:avLst/>
            </a:prstGeom>
            <a:gradFill flip="none" rotWithShape="1">
              <a:gsLst>
                <a:gs pos="29000">
                  <a:srgbClr val="CEDC37"/>
                </a:gs>
                <a:gs pos="0">
                  <a:srgbClr val="FFFF00"/>
                </a:gs>
                <a:gs pos="0">
                  <a:srgbClr val="DDEBCF"/>
                </a:gs>
                <a:gs pos="50000">
                  <a:srgbClr val="9CB86E"/>
                </a:gs>
                <a:gs pos="8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13 hét elméleti és gyakorlati oktatás az egyetemen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406782" y="116632"/>
            <a:ext cx="6722161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A duális képzés időbeosztása </a:t>
            </a:r>
          </a:p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(részletesen)</a:t>
            </a:r>
            <a:endParaRPr lang="hu-HU" sz="3400" b="1" dirty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0671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3" y="3140969"/>
            <a:ext cx="8421827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4509120"/>
            <a:ext cx="8403599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2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940152" y="1340768"/>
            <a:ext cx="3188698" cy="4968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6279447" y="5995309"/>
            <a:ext cx="2685041" cy="169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915816" y="1340768"/>
            <a:ext cx="345638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79909" y="188640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2015 szeptemberi mintatanterv alapfelépítése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705270"/>
              </p:ext>
            </p:extLst>
          </p:nvPr>
        </p:nvGraphicFramePr>
        <p:xfrm>
          <a:off x="179512" y="1628800"/>
          <a:ext cx="8784757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Munkalap" r:id="rId3" imgW="9610657" imgH="4962615" progId="Excel.Sheet.12">
                  <p:embed/>
                </p:oleObj>
              </mc:Choice>
              <mc:Fallback>
                <p:oleObj name="Munkalap" r:id="rId3" imgW="9610657" imgH="4962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628800"/>
                        <a:ext cx="8784757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lipszis 6"/>
          <p:cNvSpPr/>
          <p:nvPr/>
        </p:nvSpPr>
        <p:spPr>
          <a:xfrm>
            <a:off x="2987824" y="4293096"/>
            <a:ext cx="2232248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Vállalati tanterv kapcsolódási pontjai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7" idx="0"/>
          </p:cNvCxnSpPr>
          <p:nvPr/>
        </p:nvCxnSpPr>
        <p:spPr>
          <a:xfrm flipV="1">
            <a:off x="4103948" y="3068960"/>
            <a:ext cx="4680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7" idx="6"/>
          </p:cNvCxnSpPr>
          <p:nvPr/>
        </p:nvCxnSpPr>
        <p:spPr>
          <a:xfrm flipV="1">
            <a:off x="5220072" y="4797152"/>
            <a:ext cx="864096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77197" y="6319357"/>
            <a:ext cx="8856984" cy="553998"/>
          </a:xfrm>
          <a:prstGeom prst="rect">
            <a:avLst/>
          </a:prstGeom>
          <a:noFill/>
          <a:ln>
            <a:noFill/>
          </a:ln>
          <a:extLst/>
        </p:spPr>
        <p:txBody>
          <a:bodyPr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hu-HU" altLang="hu-HU" sz="1500" b="1" dirty="0" smtClean="0">
                <a:solidFill>
                  <a:srgbClr val="663300"/>
                </a:solidFill>
                <a:latin typeface="Century" pitchFamily="18" charset="0"/>
              </a:rPr>
              <a:t>A vállalatok elsősorban azon tárgyak hoz kapcsolódó kompetenciák esetén fognak plusz ismereteket adni a hallgatóknak melyek a profiljukba illenek.</a:t>
            </a:r>
          </a:p>
        </p:txBody>
      </p:sp>
    </p:spTree>
    <p:extLst>
      <p:ext uri="{BB962C8B-B14F-4D97-AF65-F5344CB8AC3E}">
        <p14:creationId xmlns:p14="http://schemas.microsoft.com/office/powerpoint/2010/main" val="41266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3103550" y="4022195"/>
            <a:ext cx="3157549" cy="8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3206160" y="4496550"/>
            <a:ext cx="2952328" cy="325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103550" y="1412776"/>
            <a:ext cx="3157549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261099" y="1412776"/>
            <a:ext cx="2843809" cy="259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48007" y="1412776"/>
            <a:ext cx="2952328" cy="2592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79909" y="188640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2015 szeptemberi mintatanterv alapfelépítése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27435"/>
              </p:ext>
            </p:extLst>
          </p:nvPr>
        </p:nvGraphicFramePr>
        <p:xfrm>
          <a:off x="179512" y="1556792"/>
          <a:ext cx="877206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Munkalap" r:id="rId3" imgW="9610657" imgH="3629025" progId="Excel.Sheet.12">
                  <p:embed/>
                </p:oleObj>
              </mc:Choice>
              <mc:Fallback>
                <p:oleObj name="Munkalap" r:id="rId3" imgW="9610657" imgH="3629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556792"/>
                        <a:ext cx="8772064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zis 12"/>
          <p:cNvSpPr/>
          <p:nvPr/>
        </p:nvSpPr>
        <p:spPr>
          <a:xfrm>
            <a:off x="178178" y="5225812"/>
            <a:ext cx="2232248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Vállalati tanterv kapcsolódási pontjai</a:t>
            </a:r>
            <a:endParaRPr lang="hu-HU" dirty="0"/>
          </a:p>
        </p:txBody>
      </p:sp>
      <p:cxnSp>
        <p:nvCxnSpPr>
          <p:cNvPr id="14" name="Egyenes összekötő nyíllal 13"/>
          <p:cNvCxnSpPr>
            <a:stCxn id="13" idx="0"/>
          </p:cNvCxnSpPr>
          <p:nvPr/>
        </p:nvCxnSpPr>
        <p:spPr>
          <a:xfrm flipV="1">
            <a:off x="1294302" y="3917062"/>
            <a:ext cx="2197578" cy="130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89911" y="4005064"/>
            <a:ext cx="834260" cy="130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2466002" y="4077072"/>
            <a:ext cx="5778406" cy="183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2004761" y="4797152"/>
            <a:ext cx="1991175" cy="1042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692815" y="5321821"/>
            <a:ext cx="5309175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hu-HU" altLang="hu-HU" sz="1500" b="1" dirty="0" smtClean="0">
                <a:solidFill>
                  <a:srgbClr val="663300"/>
                </a:solidFill>
                <a:latin typeface="Century" pitchFamily="18" charset="0"/>
              </a:rPr>
              <a:t>Kiemelt cél, hogy a vállalati projektek</a:t>
            </a:r>
            <a:r>
              <a:rPr lang="hu-HU" altLang="hu-HU" sz="1500" b="1" dirty="0">
                <a:solidFill>
                  <a:srgbClr val="663300"/>
                </a:solidFill>
                <a:latin typeface="Century" pitchFamily="18" charset="0"/>
              </a:rPr>
              <a:t>, gyakorlati </a:t>
            </a:r>
            <a:r>
              <a:rPr lang="hu-HU" altLang="hu-HU" sz="1500" b="1" dirty="0" smtClean="0">
                <a:solidFill>
                  <a:srgbClr val="663300"/>
                </a:solidFill>
                <a:latin typeface="Century" pitchFamily="18" charset="0"/>
              </a:rPr>
              <a:t>problémák, feladatok a „Szakdolgozat” és a „Projekt feladatok” című tárgy alapjai legyenek, mely a Hallgatónak és a Vállalatnak is előnyös.</a:t>
            </a:r>
          </a:p>
        </p:txBody>
      </p:sp>
    </p:spTree>
    <p:extLst>
      <p:ext uri="{BB962C8B-B14F-4D97-AF65-F5344CB8AC3E}">
        <p14:creationId xmlns:p14="http://schemas.microsoft.com/office/powerpoint/2010/main" val="18518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32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-13898" y="2138399"/>
            <a:ext cx="125024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000" dirty="0"/>
              <a:t>IKEA </a:t>
            </a:r>
            <a:r>
              <a:rPr lang="en-US" sz="1000" dirty="0" smtClean="0"/>
              <a:t>Industry</a:t>
            </a:r>
            <a:r>
              <a:rPr lang="hu-HU" sz="1000" dirty="0" smtClean="0"/>
              <a:t> </a:t>
            </a:r>
            <a:r>
              <a:rPr lang="hu-HU" sz="1000" dirty="0"/>
              <a:t>Magyarország Kft</a:t>
            </a:r>
            <a:r>
              <a:rPr lang="hu-HU" sz="1000" dirty="0" smtClean="0"/>
              <a:t>.</a:t>
            </a:r>
          </a:p>
          <a:p>
            <a:endParaRPr lang="hu-HU" sz="1000" dirty="0"/>
          </a:p>
          <a:p>
            <a:endParaRPr lang="hu-HU" sz="1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" y="4172946"/>
            <a:ext cx="1085035" cy="354022"/>
          </a:xfrm>
          <a:prstGeom prst="rect">
            <a:avLst/>
          </a:prstGeom>
        </p:spPr>
      </p:pic>
      <p:pic>
        <p:nvPicPr>
          <p:cNvPr id="8" name="Picture 13" descr="Bútorkészíté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7937"/>
            <a:ext cx="724432" cy="12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 descr="http://verteserdo.hu/images/news/800x600/c832d2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418524"/>
            <a:ext cx="720081" cy="81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6352" y="4172946"/>
            <a:ext cx="687489" cy="988550"/>
          </a:xfrm>
          <a:prstGeom prst="rect">
            <a:avLst/>
          </a:prstGeom>
        </p:spPr>
      </p:pic>
      <p:pic>
        <p:nvPicPr>
          <p:cNvPr id="11" name="Picture 2" descr="https://fbcdn-sphotos-f-a.akamaihd.net/hphotos-ak-xap1/v/t1.0-9/59983_159518467393521_1000812_n.jpg?oh=55f64ad8adc3a82f5cd09640a334e888&amp;oe=55106D83&amp;__gda__=1427824284_4a12df2a839251c1ab7268e20bf1d2b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17937"/>
            <a:ext cx="717200" cy="9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735959" y="260648"/>
            <a:ext cx="8256587" cy="72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34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Jelenlegi partnerek</a:t>
            </a:r>
          </a:p>
          <a:p>
            <a:pPr algn="r"/>
            <a:r>
              <a:rPr lang="hu-HU" sz="1600" b="1" dirty="0" smtClean="0">
                <a:solidFill>
                  <a:srgbClr val="663300"/>
                </a:solidFill>
                <a:latin typeface="Century" pitchFamily="18" charset="0"/>
                <a:ea typeface="+mn-ea"/>
                <a:cs typeface="+mn-cs"/>
              </a:rPr>
              <a:t>(2016-ra várhatóan 15-20 vállalattal számolhatunk)</a:t>
            </a:r>
            <a:endParaRPr lang="hu-HU" sz="1600" b="1" dirty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  <a:p>
            <a:pPr algn="l"/>
            <a:endParaRPr lang="hu-HU" sz="3400" b="1" dirty="0" smtClean="0">
              <a:solidFill>
                <a:srgbClr val="663300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672031" y="3462274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1079612" y="3111270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41950" y="2961216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2123728" y="3628982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236352" y="3936843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3700872" y="3020737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231740" y="4082413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790038" y="4454051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3995936" y="3702147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3095836" y="4029099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1332455" y="5589240"/>
            <a:ext cx="216024" cy="181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http://www.ikea.com/ms/img/logos/logo92x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8" y="2512135"/>
            <a:ext cx="8763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kk.nyme.hu/uploads/pics/merant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0" y="3345449"/>
            <a:ext cx="766911" cy="3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6" y="4300508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1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Diavetítés a képernyőre (4:3 oldalarány)</PresentationFormat>
  <Paragraphs>57</Paragraphs>
  <Slides>11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Munkalap</vt:lpstr>
      <vt:lpstr>PowerPoint bemutató</vt:lpstr>
      <vt:lpstr>PowerPoint bemutató</vt:lpstr>
      <vt:lpstr>PowerPoint bemutató</vt:lpstr>
      <vt:lpstr>PowerPoint bemutató</vt:lpstr>
      <vt:lpstr>A duális képzés időbeosztása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Anita</dc:creator>
  <cp:lastModifiedBy>Németh Gábor</cp:lastModifiedBy>
  <cp:revision>33</cp:revision>
  <cp:lastPrinted>2015-03-27T11:54:47Z</cp:lastPrinted>
  <dcterms:created xsi:type="dcterms:W3CDTF">2014-09-19T09:04:20Z</dcterms:created>
  <dcterms:modified xsi:type="dcterms:W3CDTF">2015-09-01T11:08:55Z</dcterms:modified>
</cp:coreProperties>
</file>