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370" r:id="rId1"/>
  </p:sldMasterIdLst>
  <p:notesMasterIdLst>
    <p:notesMasterId r:id="rId19"/>
  </p:notesMasterIdLst>
  <p:handoutMasterIdLst>
    <p:handoutMasterId r:id="rId20"/>
  </p:handoutMasterIdLst>
  <p:sldIdLst>
    <p:sldId id="363" r:id="rId2"/>
    <p:sldId id="364" r:id="rId3"/>
    <p:sldId id="377" r:id="rId4"/>
    <p:sldId id="378" r:id="rId5"/>
    <p:sldId id="384" r:id="rId6"/>
    <p:sldId id="383" r:id="rId7"/>
    <p:sldId id="385" r:id="rId8"/>
    <p:sldId id="386" r:id="rId9"/>
    <p:sldId id="387" r:id="rId10"/>
    <p:sldId id="393" r:id="rId11"/>
    <p:sldId id="388" r:id="rId12"/>
    <p:sldId id="389" r:id="rId13"/>
    <p:sldId id="390" r:id="rId14"/>
    <p:sldId id="391" r:id="rId15"/>
    <p:sldId id="382" r:id="rId16"/>
    <p:sldId id="381" r:id="rId17"/>
    <p:sldId id="392" r:id="rId18"/>
  </p:sldIdLst>
  <p:sldSz cx="9144000" cy="6858000" type="screen4x3"/>
  <p:notesSz cx="6858000" cy="9144000"/>
  <p:defaultTextStyle>
    <a:defPPr>
      <a:defRPr lang="hu-HU"/>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9900"/>
    <a:srgbClr val="CCFF99"/>
    <a:srgbClr val="FF0000"/>
    <a:srgbClr val="00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036" autoAdjust="0"/>
    <p:restoredTop sz="87238" autoAdjust="0"/>
  </p:normalViewPr>
  <p:slideViewPr>
    <p:cSldViewPr>
      <p:cViewPr>
        <p:scale>
          <a:sx n="66" d="100"/>
          <a:sy n="66" d="100"/>
        </p:scale>
        <p:origin x="-2850" y="-786"/>
      </p:cViewPr>
      <p:guideLst>
        <p:guide orient="horz" pos="2160"/>
        <p:guide pos="2880"/>
      </p:guideLst>
    </p:cSldViewPr>
  </p:slideViewPr>
  <p:outlineViewPr>
    <p:cViewPr>
      <p:scale>
        <a:sx n="33" d="100"/>
        <a:sy n="33" d="100"/>
      </p:scale>
      <p:origin x="0" y="3738"/>
    </p:cViewPr>
  </p:outlineViewPr>
  <p:notesTextViewPr>
    <p:cViewPr>
      <p:scale>
        <a:sx n="1" d="1"/>
        <a:sy n="1" d="1"/>
      </p:scale>
      <p:origin x="0" y="0"/>
    </p:cViewPr>
  </p:notesTextViewPr>
  <p:sorterViewPr>
    <p:cViewPr>
      <p:scale>
        <a:sx n="66" d="100"/>
        <a:sy n="66" d="100"/>
      </p:scale>
      <p:origin x="0" y="936"/>
    </p:cViewPr>
  </p:sorterViewPr>
  <p:notesViewPr>
    <p:cSldViewPr>
      <p:cViewPr varScale="1">
        <p:scale>
          <a:sx n="57" d="100"/>
          <a:sy n="57" d="100"/>
        </p:scale>
        <p:origin x="-2802"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7FC53CF5-6EF1-40BE-A16B-A9BDC2381AFB}" type="datetimeFigureOut">
              <a:rPr lang="hu-HU"/>
              <a:pPr>
                <a:defRPr/>
              </a:pPr>
              <a:t>2017.03.20.</a:t>
            </a:fld>
            <a:endParaRPr lang="hu-HU"/>
          </a:p>
        </p:txBody>
      </p:sp>
      <p:sp>
        <p:nvSpPr>
          <p:cNvPr id="4" name="Élőláb helye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5" name="Dia számának hely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73FDA741-E8DB-4F0A-B62C-B7EC358B1FEC}" type="slidenum">
              <a:rPr lang="hu-HU"/>
              <a:pPr>
                <a:defRPr/>
              </a:pPr>
              <a:t>‹#›</a:t>
            </a:fld>
            <a:endParaRPr lang="hu-HU"/>
          </a:p>
        </p:txBody>
      </p:sp>
    </p:spTree>
    <p:extLst>
      <p:ext uri="{BB962C8B-B14F-4D97-AF65-F5344CB8AC3E}">
        <p14:creationId xmlns:p14="http://schemas.microsoft.com/office/powerpoint/2010/main" val="2158993116"/>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hu-HU"/>
          </a:p>
        </p:txBody>
      </p:sp>
      <p:sp>
        <p:nvSpPr>
          <p:cNvPr id="3" name="Dátum helye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0ED8B1CE-D024-4891-886C-4F2FE26A6241}" type="datetimeFigureOut">
              <a:rPr lang="hu-HU"/>
              <a:pPr>
                <a:defRPr/>
              </a:pPr>
              <a:t>2017.03.20.</a:t>
            </a:fld>
            <a:endParaRPr lang="hu-HU"/>
          </a:p>
        </p:txBody>
      </p:sp>
      <p:sp>
        <p:nvSpPr>
          <p:cNvPr id="4" name="Diakép hely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hu-HU" noProof="0" smtClean="0"/>
          </a:p>
        </p:txBody>
      </p:sp>
      <p:sp>
        <p:nvSpPr>
          <p:cNvPr id="5" name="Jegyzetek hely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hu-HU" noProof="0" smtClean="0"/>
              <a:t>Mintaszöveg szerkesztése</a:t>
            </a:r>
          </a:p>
          <a:p>
            <a:pPr lvl="1"/>
            <a:r>
              <a:rPr lang="hu-HU" noProof="0" smtClean="0"/>
              <a:t>Második szint</a:t>
            </a:r>
          </a:p>
          <a:p>
            <a:pPr lvl="2"/>
            <a:r>
              <a:rPr lang="hu-HU" noProof="0" smtClean="0"/>
              <a:t>Harmadik szint</a:t>
            </a:r>
          </a:p>
          <a:p>
            <a:pPr lvl="3"/>
            <a:r>
              <a:rPr lang="hu-HU" noProof="0" smtClean="0"/>
              <a:t>Negyedik szint</a:t>
            </a:r>
          </a:p>
          <a:p>
            <a:pPr lvl="4"/>
            <a:r>
              <a:rPr lang="hu-HU" noProof="0" smtClean="0"/>
              <a:t>Ötödik szint</a:t>
            </a:r>
          </a:p>
        </p:txBody>
      </p:sp>
      <p:sp>
        <p:nvSpPr>
          <p:cNvPr id="6" name="Élőláb hely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hu-HU"/>
          </a:p>
        </p:txBody>
      </p:sp>
      <p:sp>
        <p:nvSpPr>
          <p:cNvPr id="7" name="Dia számának hely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4203D2BC-5A63-4677-8159-C204817F822C}" type="slidenum">
              <a:rPr lang="hu-HU"/>
              <a:pPr>
                <a:defRPr/>
              </a:pPr>
              <a:t>‹#›</a:t>
            </a:fld>
            <a:endParaRPr lang="hu-HU"/>
          </a:p>
        </p:txBody>
      </p:sp>
    </p:spTree>
    <p:extLst>
      <p:ext uri="{BB962C8B-B14F-4D97-AF65-F5344CB8AC3E}">
        <p14:creationId xmlns:p14="http://schemas.microsoft.com/office/powerpoint/2010/main" val="286066900"/>
      </p:ext>
    </p:extLst>
  </p:cSld>
  <p:clrMap bg1="lt1" tx1="dk1" bg2="lt2" tx2="dk2" accent1="accent1" accent2="accent2" accent3="accent3" accent4="accent4" accent5="accent5" accent6="accent6" hlink="hlink" folHlink="folHlink"/>
  <p:hf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i="1" smtClean="0"/>
              <a:t>A ppt a törvénytervezet bemutatásához készített felkészítő  alapján készült</a:t>
            </a:r>
          </a:p>
          <a:p>
            <a:pPr eaLnBrk="1" hangingPunct="1">
              <a:spcBef>
                <a:spcPct val="0"/>
              </a:spcBef>
            </a:pPr>
            <a:r>
              <a:rPr lang="hu-HU" altLang="hu-HU" i="1" smtClean="0"/>
              <a:t>A jegyzetek a felkészítő szövegét tartalmazza.</a:t>
            </a:r>
            <a:endParaRPr lang="hu-HU" altLang="hu-HU" smtClean="0"/>
          </a:p>
          <a:p>
            <a:pPr eaLnBrk="1" hangingPunct="1">
              <a:spcBef>
                <a:spcPct val="0"/>
              </a:spcBef>
            </a:pPr>
            <a:endParaRPr lang="hu-HU" altLang="hu-HU" smtClean="0"/>
          </a:p>
        </p:txBody>
      </p:sp>
      <p:sp>
        <p:nvSpPr>
          <p:cNvPr id="10244" name="Dia számának helye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F383A6AF-83DB-43DF-81FA-F1B7884A3506}" type="slidenum">
              <a:rPr lang="hu-HU" altLang="hu-HU" sz="1200" smtClean="0">
                <a:cs typeface="+mn-cs"/>
              </a:rPr>
              <a:pPr algn="r">
                <a:defRPr/>
              </a:pPr>
              <a:t>1</a:t>
            </a:fld>
            <a:endParaRPr lang="hu-HU" altLang="hu-HU" sz="1200" smtClean="0">
              <a:cs typeface="+mn-cs"/>
            </a:endParaRPr>
          </a:p>
        </p:txBody>
      </p:sp>
      <p:sp>
        <p:nvSpPr>
          <p:cNvPr id="10245" name="Élőfej helye 4"/>
          <p:cNvSpPr txBox="1">
            <a:spLocks noGrp="1"/>
          </p:cNvSpPr>
          <p:nvPr/>
        </p:nvSpPr>
        <p:spPr bwMode="auto">
          <a:xfrm>
            <a:off x="0" y="0"/>
            <a:ext cx="2971800" cy="457200"/>
          </a:xfrm>
          <a:prstGeom prst="rect">
            <a:avLst/>
          </a:prstGeom>
          <a:noFill/>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hu-HU" altLang="hu-HU" sz="1200" smtClean="0">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5. Magán erdőgazdálkodás gazdálkodási viszonyainak rendezése</a:t>
            </a:r>
            <a:endParaRPr lang="hu-HU" altLang="hu-HU" smtClean="0"/>
          </a:p>
          <a:p>
            <a:r>
              <a:rPr lang="hu-HU" altLang="hu-HU" smtClean="0"/>
              <a:t>A nyolcszázezer hektárnyi magántulajdonú erdők ötödén nincs erdőgazdálkodó, illetve további kétötödén bizonytalan az erdőgazdálkodó személyének jogi megalapozottsága.</a:t>
            </a:r>
          </a:p>
          <a:p>
            <a:r>
              <a:rPr lang="hu-HU" altLang="hu-HU" smtClean="0"/>
              <a:t>Ennek egyrészt szabályozási oka van, ugyanis a hatályos szabályozások a tulajdonosok számára nem biztosítanak </a:t>
            </a:r>
            <a:r>
              <a:rPr lang="hu-HU" altLang="hu-HU" b="1" smtClean="0"/>
              <a:t>megfelelő és jól szabályozott választási lehetőséget</a:t>
            </a:r>
            <a:r>
              <a:rPr lang="hu-HU" altLang="hu-HU" smtClean="0"/>
              <a:t> az erdőtulajdonuk használatára, hasznosítására vonatkozóan, illetve sok olyan megoldást rögzítenek, amely a </a:t>
            </a:r>
            <a:r>
              <a:rPr lang="hu-HU" altLang="hu-HU" b="1" smtClean="0"/>
              <a:t>tulajdonosi jogok sérülését</a:t>
            </a:r>
            <a:r>
              <a:rPr lang="hu-HU" altLang="hu-HU" smtClean="0"/>
              <a:t> eredményezheti.</a:t>
            </a:r>
          </a:p>
          <a:p>
            <a:r>
              <a:rPr lang="hu-HU" altLang="hu-HU" smtClean="0"/>
              <a:t>A szabályozási hiányt a földforgalmi szabályozás év eleji módosításai – a használati megosztás szabályozásának módosítása –, a jelen tervezet, valamint az erdőbirtokossági társulatról szóló törvény idei évre tervezett módosításai együttesen pótolják.</a:t>
            </a:r>
          </a:p>
          <a:p>
            <a:r>
              <a:rPr lang="hu-HU" altLang="hu-HU" smtClean="0"/>
              <a:t>A tervezetben szereplő módosítások közül kiemelést érdemel, hogy az osztatlan közös tulajdonú erdők tulajdonosi közösségeinek az erdeik használatát a jövőben nem kell feltétlenül más személy részére átadni, azt szabályozott keretek közös, </a:t>
            </a:r>
            <a:r>
              <a:rPr lang="hu-HU" altLang="hu-HU" b="1" smtClean="0"/>
              <a:t>érdemi társult erdőgazdálkodás</a:t>
            </a:r>
            <a:r>
              <a:rPr lang="hu-HU" altLang="hu-HU" smtClean="0"/>
              <a:t> keretében maguk is használhatják.</a:t>
            </a:r>
          </a:p>
          <a:p>
            <a:r>
              <a:rPr lang="hu-HU" altLang="hu-HU" smtClean="0"/>
              <a:t>Erre a tervezet egy új, korszerű, hatékony, és szakmaiság szempontjából is kiemelkedő jelentőségű megoldásként </a:t>
            </a:r>
            <a:r>
              <a:rPr lang="hu-HU" altLang="hu-HU" b="1" smtClean="0"/>
              <a:t>az erdőkezelésbe adást</a:t>
            </a:r>
            <a:r>
              <a:rPr lang="hu-HU" altLang="hu-HU" smtClean="0"/>
              <a:t> helyezi előtérbe. Ez tehát nem a használat átadásának egy újabb jogcíme, hanem egy </a:t>
            </a:r>
            <a:r>
              <a:rPr lang="hu-HU" altLang="hu-HU" b="1" smtClean="0"/>
              <a:t>vagyonkezelési típusú tulajdonosközösségi használati forma</a:t>
            </a:r>
            <a:r>
              <a:rPr lang="hu-HU" altLang="hu-HU" smtClean="0"/>
              <a:t>, amihez egy megfelelően felkészült, hatósági kontroll alatt álló erdészeti szakirányító vállalkozás szakmai és végrehajtói támogatása társul.</a:t>
            </a:r>
          </a:p>
          <a:p>
            <a:r>
              <a:rPr lang="hu-HU" altLang="hu-HU" smtClean="0"/>
              <a:t>A tervezet – elsősorban az erdőkezelés intézményének bevezetésével – megoldást nyújt továbbá arra is, hogy a magánerdőkben kialakult rendkívül elaprózódott birtokszerkezet kedvezőtlen következményeinek ellensúlyozására megkezdődjön egy korszerű, a </a:t>
            </a:r>
            <a:r>
              <a:rPr lang="hu-HU" altLang="hu-HU" b="1" smtClean="0"/>
              <a:t>tulajdonosi érdekeket nem sértő gazdálkodói szintű integráció</a:t>
            </a:r>
            <a:r>
              <a:rPr lang="hu-HU" altLang="hu-HU" smtClean="0"/>
              <a:t>, ami hozzájárulhat a magán erdőgazdálkodás hatékonyságának növeléséhez.</a:t>
            </a:r>
          </a:p>
        </p:txBody>
      </p:sp>
      <p:sp>
        <p:nvSpPr>
          <p:cNvPr id="4" name="Élőfej helye 3"/>
          <p:cNvSpPr>
            <a:spLocks noGrp="1"/>
          </p:cNvSpPr>
          <p:nvPr>
            <p:ph type="hdr" sz="quarter"/>
          </p:nvPr>
        </p:nvSpPr>
        <p:spPr/>
        <p:txBody>
          <a:bodyPr/>
          <a:lstStyle/>
          <a:p>
            <a:pPr>
              <a:defRPr/>
            </a:pPr>
            <a:endParaRPr lang="hu-HU">
              <a:solidFill>
                <a:prstClr val="black"/>
              </a:solidFill>
            </a:endParaRPr>
          </a:p>
        </p:txBody>
      </p:sp>
      <p:sp>
        <p:nvSpPr>
          <p:cNvPr id="5" name="Dia számának helye 4"/>
          <p:cNvSpPr>
            <a:spLocks noGrp="1"/>
          </p:cNvSpPr>
          <p:nvPr>
            <p:ph type="sldNum" sz="quarter" idx="5"/>
          </p:nvPr>
        </p:nvSpPr>
        <p:spPr/>
        <p:txBody>
          <a:bodyPr/>
          <a:lstStyle/>
          <a:p>
            <a:pPr>
              <a:defRPr/>
            </a:pPr>
            <a:fld id="{A6C8B479-456D-4C1E-BA8C-9EDFBE78E29E}" type="slidenum">
              <a:rPr lang="hu-HU" smtClean="0">
                <a:solidFill>
                  <a:prstClr val="black"/>
                </a:solidFill>
              </a:rPr>
              <a:pPr>
                <a:defRPr/>
              </a:pPr>
              <a:t>10</a:t>
            </a:fld>
            <a:endParaRPr lang="hu-HU">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5. Magán erdőgazdálkodás gazdálkodási viszonyainak rendezése</a:t>
            </a:r>
            <a:endParaRPr lang="hu-HU" altLang="hu-HU" smtClean="0"/>
          </a:p>
          <a:p>
            <a:r>
              <a:rPr lang="hu-HU" altLang="hu-HU" smtClean="0"/>
              <a:t>A nyolcszázezer hektárnyi magántulajdonú erdők ötödén nincs erdőgazdálkodó, illetve további kétötödén bizonytalan az erdőgazdálkodó személyének jogi megalapozottsága.</a:t>
            </a:r>
          </a:p>
          <a:p>
            <a:r>
              <a:rPr lang="hu-HU" altLang="hu-HU" smtClean="0"/>
              <a:t>Ennek egyrészt szabályozási oka van, ugyanis a hatályos szabályozások a tulajdonosok számára nem biztosítanak </a:t>
            </a:r>
            <a:r>
              <a:rPr lang="hu-HU" altLang="hu-HU" b="1" smtClean="0"/>
              <a:t>megfelelő és jól szabályozott választási lehetőséget</a:t>
            </a:r>
            <a:r>
              <a:rPr lang="hu-HU" altLang="hu-HU" smtClean="0"/>
              <a:t> az erdőtulajdonuk használatára, hasznosítására vonatkozóan, illetve sok olyan megoldást rögzítenek, amely a </a:t>
            </a:r>
            <a:r>
              <a:rPr lang="hu-HU" altLang="hu-HU" b="1" smtClean="0"/>
              <a:t>tulajdonosi jogok sérülését</a:t>
            </a:r>
            <a:r>
              <a:rPr lang="hu-HU" altLang="hu-HU" smtClean="0"/>
              <a:t> eredményezheti.</a:t>
            </a:r>
          </a:p>
          <a:p>
            <a:r>
              <a:rPr lang="hu-HU" altLang="hu-HU" smtClean="0"/>
              <a:t>A szabályozási hiányt a földforgalmi szabályozás év eleji módosításai – a használati megosztás szabályozásának módosítása –, a jelen tervezet, valamint az erdőbirtokossági társulatról szóló törvény idei évre tervezett módosításai együttesen pótolják.</a:t>
            </a:r>
          </a:p>
          <a:p>
            <a:r>
              <a:rPr lang="hu-HU" altLang="hu-HU" smtClean="0"/>
              <a:t>A tervezetben szereplő módosítások közül kiemelést érdemel, hogy az osztatlan közös tulajdonú erdők tulajdonosi közösségeinek az erdeik használatát a jövőben nem kell feltétlenül más személy részére átadni, azt szabályozott keretek közös, </a:t>
            </a:r>
            <a:r>
              <a:rPr lang="hu-HU" altLang="hu-HU" b="1" smtClean="0"/>
              <a:t>érdemi társult erdőgazdálkodás</a:t>
            </a:r>
            <a:r>
              <a:rPr lang="hu-HU" altLang="hu-HU" smtClean="0"/>
              <a:t> keretében maguk is használhatják.</a:t>
            </a:r>
          </a:p>
          <a:p>
            <a:r>
              <a:rPr lang="hu-HU" altLang="hu-HU" smtClean="0"/>
              <a:t>Erre a tervezet egy új, korszerű, hatékony, és szakmaiság szempontjából is kiemelkedő jelentőségű megoldásként </a:t>
            </a:r>
            <a:r>
              <a:rPr lang="hu-HU" altLang="hu-HU" b="1" smtClean="0"/>
              <a:t>az erdőkezelésbe adást</a:t>
            </a:r>
            <a:r>
              <a:rPr lang="hu-HU" altLang="hu-HU" smtClean="0"/>
              <a:t> helyezi előtérbe. Ez tehát nem a használat átadásának egy újabb jogcíme, hanem egy </a:t>
            </a:r>
            <a:r>
              <a:rPr lang="hu-HU" altLang="hu-HU" b="1" smtClean="0"/>
              <a:t>vagyonkezelési típusú tulajdonosközösségi használati forma</a:t>
            </a:r>
            <a:r>
              <a:rPr lang="hu-HU" altLang="hu-HU" smtClean="0"/>
              <a:t>, amihez egy megfelelően felkészült, hatósági kontroll alatt álló erdészeti szakirányító vállalkozás szakmai és végrehajtói támogatása társul.</a:t>
            </a:r>
          </a:p>
          <a:p>
            <a:r>
              <a:rPr lang="hu-HU" altLang="hu-HU" smtClean="0"/>
              <a:t>A tervezet – elsősorban az erdőkezelés intézményének bevezetésével – megoldást nyújt továbbá arra is, hogy a magánerdőkben kialakult rendkívül elaprózódott birtokszerkezet kedvezőtlen következményeinek ellensúlyozására megkezdődjön egy korszerű, a </a:t>
            </a:r>
            <a:r>
              <a:rPr lang="hu-HU" altLang="hu-HU" b="1" smtClean="0"/>
              <a:t>tulajdonosi érdekeket nem sértő gazdálkodói szintű integráció</a:t>
            </a:r>
            <a:r>
              <a:rPr lang="hu-HU" altLang="hu-HU" smtClean="0"/>
              <a:t>, ami hozzájárulhat a magán erdőgazdálkodás hatékonyságának növeléséhez.</a:t>
            </a:r>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A6C8B479-456D-4C1E-BA8C-9EDFBE78E29E}" type="slidenum">
              <a:rPr lang="hu-HU" smtClean="0"/>
              <a:pPr>
                <a:defRPr/>
              </a:pPr>
              <a:t>11</a:t>
            </a:fld>
            <a:endParaRPr lang="hu-HU"/>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6. Erdei haszonvételek körének rugalmas bővítése a sokrétűbb területhasználat érdekében.</a:t>
            </a:r>
            <a:endParaRPr lang="hu-HU" altLang="hu-HU" smtClean="0"/>
          </a:p>
          <a:p>
            <a:r>
              <a:rPr lang="hu-HU" altLang="hu-HU" smtClean="0"/>
              <a:t>A hatályos szabályozás a törvényben tételesen meghatározza az erdei haszonvételek körét (pl. fakitermelés, elhalt fekvő fa, gomba, vadgyümölcs, díszítőgally gyűjtése, méhészeti, turisztikai célú hasznosítás). A tervezett szabályozás ezzel szemben egy rugalmasabb meghatározást tartalmaz, így </a:t>
            </a:r>
            <a:r>
              <a:rPr lang="hu-HU" altLang="hu-HU" b="1" smtClean="0"/>
              <a:t>az újabb haszonvételi lehetőségek alkalmazásához nem lesz szükség törvénymódosításra</a:t>
            </a:r>
            <a:r>
              <a:rPr lang="hu-HU" altLang="hu-HU" smtClean="0"/>
              <a:t>.</a:t>
            </a:r>
          </a:p>
          <a:p>
            <a:r>
              <a:rPr lang="hu-HU" altLang="hu-HU" smtClean="0"/>
              <a:t>A tervezet emellett szabályozást tartalmaz néhány új erdei haszonvételi módra, amelyek közül a legfontosabb </a:t>
            </a:r>
            <a:r>
              <a:rPr lang="hu-HU" altLang="hu-HU" b="1" smtClean="0"/>
              <a:t>az erdő közjóléti szolgáltatásainak piaci alapú hasznosítása</a:t>
            </a:r>
            <a:r>
              <a:rPr lang="hu-HU" altLang="hu-HU" smtClean="0"/>
              <a:t>, illetve az </a:t>
            </a:r>
            <a:r>
              <a:rPr lang="hu-HU" altLang="hu-HU" b="1" smtClean="0"/>
              <a:t>erdei legeltetési tevékenység </a:t>
            </a:r>
            <a:r>
              <a:rPr lang="hu-HU" altLang="hu-HU" smtClean="0"/>
              <a:t>korlátozott lehetővé tétele. Az első annak megerősítését szolgálja, hogy az erdőkhöz kapcsolódó különböző szolgáltatások hasznából – az érintett erdő fenntartásával járó kötelezettségek és költségek viselője – az erdőtulajdonos, illetve az erdőgazdálkodó is részesülhessen, illetve azt csak az ő hozzájárulásával lehessen folytatni. Az erdei legeltetés korlátozott lehetővé tételére a felmerülő igényekkel összhangban, ugyancsak </a:t>
            </a:r>
            <a:r>
              <a:rPr lang="hu-HU" altLang="hu-HU" b="1" smtClean="0"/>
              <a:t>a termőföldek racionális, sokoldalú hasznosításának az elősegítése </a:t>
            </a:r>
            <a:r>
              <a:rPr lang="hu-HU" altLang="hu-HU" smtClean="0"/>
              <a:t>céljából kerül sor.</a:t>
            </a:r>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032DF6EF-269F-4247-8F07-069114C353F7}" type="slidenum">
              <a:rPr lang="hu-HU" smtClean="0"/>
              <a:pPr>
                <a:defRPr/>
              </a:pPr>
              <a:t>12</a:t>
            </a:fld>
            <a:endParaRPr lang="hu-H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7. Erdő területén egyes erdészeti létesítmények elhelyezésének, illetve egyes erdők mezőgazdasági művelésbe vonásának megkönnyítése</a:t>
            </a:r>
            <a:endParaRPr lang="hu-HU" altLang="hu-HU" smtClean="0"/>
          </a:p>
          <a:p>
            <a:r>
              <a:rPr lang="hu-HU" altLang="hu-HU" smtClean="0"/>
              <a:t>Az erdő igénybevételi szabályozás módosításával egyes kisebb jelentőségű erdészeti létesítmények létesítése, valamint az alacsony természetességi állapotú erdők, illetve fás szárú vegetáció fenntartására csak korlátozottan alkalmas erdők mezőgazdasági művelésbe vonása válik könnyebbé.</a:t>
            </a:r>
          </a:p>
          <a:p>
            <a:endParaRPr lang="hu-HU" altLang="hu-HU" smtClean="0"/>
          </a:p>
          <a:p>
            <a:r>
              <a:rPr lang="hu-HU" altLang="hu-HU" smtClean="0"/>
              <a:t>Épített közelítő nyom nem igyénbevéte és rajtan vízelvezetést szolgáló műtárgy, valamint – összességében legfeljebb az út hosszának 10%-át elérő mértékben – hulladéknak nem minősülő javító anyag elhelyezhető.</a:t>
            </a:r>
          </a:p>
          <a:p>
            <a:endParaRPr lang="hu-HU" altLang="hu-HU" smtClean="0"/>
          </a:p>
          <a:p>
            <a:r>
              <a:rPr lang="hu-HU" altLang="hu-HU" u="sng" smtClean="0"/>
              <a:t>Nem minősül erdő igénybevételének:</a:t>
            </a:r>
          </a:p>
          <a:p>
            <a:r>
              <a:rPr lang="hu-HU" altLang="hu-HU" smtClean="0"/>
              <a:t>d)az alábbi erdészeti létesítmény elhelyezése:</a:t>
            </a:r>
          </a:p>
          <a:p>
            <a:r>
              <a:rPr lang="hu-HU" altLang="hu-HU" smtClean="0"/>
              <a:t> da) nem engedélyköteles erdészeti létesítmény, </a:t>
            </a:r>
          </a:p>
          <a:p>
            <a:r>
              <a:rPr lang="hu-HU" altLang="hu-HU" smtClean="0"/>
              <a:t> db) erdőtelepítéseket, erdőfelújításokat védő vadkárelhárító kerítés,</a:t>
            </a:r>
          </a:p>
          <a:p>
            <a:r>
              <a:rPr lang="hu-HU" altLang="hu-HU" smtClean="0"/>
              <a:t> dc) épített közelítő nyom, valamint</a:t>
            </a:r>
          </a:p>
          <a:p>
            <a:r>
              <a:rPr lang="hu-HU" altLang="hu-HU" smtClean="0"/>
              <a:t>az erdő 13. § (2) bekezdésében foglaltak szerint engedélyezett fátlan állapotban tartása</a:t>
            </a:r>
          </a:p>
          <a:p>
            <a:endParaRPr lang="hu-HU" altLang="hu-HU" smtClean="0"/>
          </a:p>
          <a:p>
            <a:endParaRPr lang="hu-HU" altLang="hu-HU" smtClean="0"/>
          </a:p>
          <a:p>
            <a:endParaRPr lang="hu-HU" altLang="hu-HU" smtClean="0"/>
          </a:p>
          <a:p>
            <a:r>
              <a:rPr lang="hu-HU" altLang="hu-HU" smtClean="0"/>
              <a:t>Engedélyköteles erdészeti létesítmények (a más hatóság engedélyéhez kötött létesítményeken -pl. épület, kisvasút- kívül)</a:t>
            </a:r>
          </a:p>
          <a:p>
            <a:r>
              <a:rPr lang="hu-HU" altLang="hu-HU" smtClean="0"/>
              <a:t>Az erdészeti létesítmények közül</a:t>
            </a:r>
          </a:p>
          <a:p>
            <a:r>
              <a:rPr lang="hu-HU" altLang="hu-HU" smtClean="0"/>
              <a:t> a)az erdészeti magánút és annak tartozékai,</a:t>
            </a:r>
          </a:p>
          <a:p>
            <a:r>
              <a:rPr lang="hu-HU" altLang="hu-HU" smtClean="0"/>
              <a:t> b)a négy méter átlagos koronaszélességet elérő épített közelítő nyom és annak tartozékai, valamint</a:t>
            </a:r>
          </a:p>
          <a:p>
            <a:r>
              <a:rPr lang="hu-HU" altLang="hu-HU" smtClean="0"/>
              <a:t> c)az erdei kerítés – az öt évet meg nem haladó időre létesített vadkárelhárító villanypásztor, erdei legeltetés céljából létesített villanypásztor, továbbá a magtermés védelme érdekében létesített 120 cm-nél nem magasabb vadkárelhárító kerítés kivételével –</a:t>
            </a:r>
          </a:p>
          <a:p>
            <a:r>
              <a:rPr lang="hu-HU" altLang="hu-HU" smtClean="0"/>
              <a:t>létesítéséhez, bővítéséhez, korszerűsítéséhez, megszűntetéséhez, vagy rendeltetésének megváltoztatásához az erdészeti hatóság engedélye szükséges. A kiadott engedély öt évre szól.</a:t>
            </a:r>
          </a:p>
          <a:p>
            <a:endParaRPr lang="hu-HU" altLang="hu-HU" smtClean="0"/>
          </a:p>
          <a:p>
            <a:endParaRPr lang="hu-HU" altLang="hu-HU" smtClean="0"/>
          </a:p>
          <a:p>
            <a:endParaRPr lang="hu-HU" altLang="hu-HU" smtClean="0"/>
          </a:p>
          <a:p>
            <a:r>
              <a:rPr lang="hu-HU" altLang="hu-HU" b="1" smtClean="0"/>
              <a:t>Igénybevétel:</a:t>
            </a:r>
          </a:p>
          <a:p>
            <a:r>
              <a:rPr lang="hu-HU" altLang="hu-HU" smtClean="0"/>
              <a:t>Az erdészeti hatóság az </a:t>
            </a:r>
            <a:r>
              <a:rPr lang="hu-HU" altLang="hu-HU" b="1" smtClean="0"/>
              <a:t>közérdekűség és kivételesség  vizsgálata nélkül is </a:t>
            </a:r>
            <a:r>
              <a:rPr lang="hu-HU" altLang="hu-HU" smtClean="0"/>
              <a:t>engedélyezheti</a:t>
            </a:r>
          </a:p>
          <a:p>
            <a:r>
              <a:rPr lang="hu-HU" altLang="hu-HU" smtClean="0"/>
              <a:t>a) </a:t>
            </a:r>
            <a:r>
              <a:rPr lang="hu-HU" altLang="hu-HU" b="1" smtClean="0"/>
              <a:t>gazdasági elsődleges rendeltetésű kultúrerdő vagy faültetvény </a:t>
            </a:r>
            <a:r>
              <a:rPr lang="hu-HU" altLang="hu-HU" smtClean="0"/>
              <a:t>természetességi állapotú erdő </a:t>
            </a:r>
            <a:r>
              <a:rPr lang="hu-HU" altLang="hu-HU" b="1" smtClean="0"/>
              <a:t>mezőgazdasági művelésbe </a:t>
            </a:r>
            <a:r>
              <a:rPr lang="hu-HU" altLang="hu-HU" smtClean="0"/>
              <a:t>vonását és </a:t>
            </a:r>
            <a:r>
              <a:rPr lang="hu-HU" altLang="hu-HU" b="1" smtClean="0"/>
              <a:t>rendeltetésszerű akadályozó</a:t>
            </a:r>
            <a:r>
              <a:rPr lang="hu-HU" altLang="hu-HU" smtClean="0"/>
              <a:t> létesítmény elhelyezését, az adott erdő fekvése szerinti, vagy az azzal szomszédos településen végrehajtott, az igénybe vett erdővel legalább azonos területű, azzal megegyező vagy annál magasabb természetességi állapotú </a:t>
            </a:r>
            <a:r>
              <a:rPr lang="hu-HU" altLang="hu-HU" b="1" smtClean="0"/>
              <a:t>csereerdősítés elvégzésének feltétele mellett</a:t>
            </a:r>
            <a:r>
              <a:rPr lang="hu-HU" altLang="hu-HU" smtClean="0"/>
              <a:t>, </a:t>
            </a:r>
            <a:r>
              <a:rPr lang="hu-HU" altLang="hu-HU" b="1" smtClean="0"/>
              <a:t>vagy</a:t>
            </a:r>
          </a:p>
          <a:p>
            <a:r>
              <a:rPr lang="hu-HU" altLang="hu-HU" smtClean="0"/>
              <a:t>b) az állam 100%-os tulajdonában nem álló </a:t>
            </a:r>
            <a:r>
              <a:rPr lang="hu-HU" altLang="hu-HU" b="1" smtClean="0"/>
              <a:t>faültetvény vagy kultúrerdő</a:t>
            </a:r>
            <a:r>
              <a:rPr lang="hu-HU" altLang="hu-HU" smtClean="0"/>
              <a:t> természetességi állapotú </a:t>
            </a:r>
            <a:r>
              <a:rPr lang="hu-HU" altLang="hu-HU" b="1" smtClean="0"/>
              <a:t>felnyíló erdő mezőgazdasági művelésbe vonását</a:t>
            </a:r>
            <a:r>
              <a:rPr lang="hu-HU" altLang="hu-HU" smtClean="0"/>
              <a:t>.</a:t>
            </a:r>
          </a:p>
          <a:p>
            <a:endParaRPr lang="hu-HU" altLang="hu-HU" smtClean="0"/>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B0D63EF7-A765-403F-A962-B05D8ACD4523}" type="slidenum">
              <a:rPr lang="hu-HU" smtClean="0"/>
              <a:pPr>
                <a:defRPr/>
              </a:pPr>
              <a:t>13</a:t>
            </a:fld>
            <a:endParaRPr lang="hu-H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8. Adattár és ingatlan-nyilvántartás közötti összhang megteremtése és fenntartása.</a:t>
            </a:r>
            <a:endParaRPr lang="hu-HU" altLang="hu-HU" smtClean="0"/>
          </a:p>
          <a:p>
            <a:r>
              <a:rPr lang="hu-HU" altLang="hu-HU" smtClean="0"/>
              <a:t>A két nyilvántartás összhangjának megteremtése és fenntartása érdekében fontos a két hatóság tevékenységének megfelelő összehangolása. A két nyilvántartás tartalmát illetően az erdészeti hatóság döntései a meghatározóak, így a tervezet a nyilvántartások összhangjának megteremtése tekintetében is </a:t>
            </a:r>
            <a:r>
              <a:rPr lang="hu-HU" altLang="hu-HU" b="1" smtClean="0"/>
              <a:t>az erdészeti hatóság kezdeményező szerepét</a:t>
            </a:r>
            <a:r>
              <a:rPr lang="hu-HU" altLang="hu-HU" smtClean="0"/>
              <a:t> rögzíti. Az ingatlan-nyilvántartás szabályozásának ugyanakkor lehetővé kell tennie a kezdeményezett </a:t>
            </a:r>
            <a:r>
              <a:rPr lang="hu-HU" altLang="hu-HU" b="1" smtClean="0"/>
              <a:t>változások egyszerűsített, gördülékeny átvezethetőségét az ingatlan-nyilvántartáson</a:t>
            </a:r>
            <a:r>
              <a:rPr lang="hu-HU" altLang="hu-HU" smtClean="0"/>
              <a:t>.</a:t>
            </a:r>
          </a:p>
          <a:p>
            <a:r>
              <a:rPr lang="hu-HU" altLang="hu-HU" smtClean="0"/>
              <a:t>Az erdő művelési ágú földrészletek megoszthatóságának területi alsó korlátját a tervezet </a:t>
            </a:r>
            <a:r>
              <a:rPr lang="hu-HU" altLang="hu-HU" b="1" smtClean="0"/>
              <a:t>három hektárról egy hektárra</a:t>
            </a:r>
            <a:r>
              <a:rPr lang="hu-HU" altLang="hu-HU" smtClean="0"/>
              <a:t> csökkenti. Ezzel egyrészt a megosztási eljárásokba szükségtelenné válik az erdészeti hatóság bevonása, másrészt csökkenhet az osztatlan közös tulajdon részaránya a magánerdőkben.</a:t>
            </a:r>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71B14CEC-D09F-4261-A475-AA88D17A5B45}" type="slidenum">
              <a:rPr lang="hu-HU" smtClean="0"/>
              <a:pPr>
                <a:defRPr/>
              </a:pPr>
              <a:t>14</a:t>
            </a:fld>
            <a:endParaRPr lang="hu-H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dirty="0" err="1" smtClean="0"/>
              <a:t>IV</a:t>
            </a:r>
            <a:r>
              <a:rPr lang="hu-HU" altLang="hu-HU" b="1" dirty="0" smtClean="0"/>
              <a:t>. Kinek kedvez, illetve kinek az érdekét sértheti a törvénymódosítás?</a:t>
            </a:r>
            <a:endParaRPr lang="hu-HU" altLang="hu-HU" dirty="0" smtClean="0"/>
          </a:p>
          <a:p>
            <a:r>
              <a:rPr lang="hu-HU" altLang="hu-HU" dirty="0" smtClean="0"/>
              <a:t> </a:t>
            </a:r>
          </a:p>
          <a:p>
            <a:r>
              <a:rPr lang="hu-HU" altLang="hu-HU" dirty="0" smtClean="0"/>
              <a:t>A földforgalmi szabályozás, illetve az Szja-törvény év eleji kapcsolódó módosításai mellett a tervezet is nagyban hozzájárul a magántulajdonú erdők hatékonyabb hasznosításához. Ez </a:t>
            </a:r>
            <a:r>
              <a:rPr lang="hu-HU" altLang="hu-HU" b="1" dirty="0" smtClean="0"/>
              <a:t>félmillió fős erdőtulajdonosi kört, valamint közel ötvenezer fős erdőgazdálkodói kört érint pozitívan</a:t>
            </a:r>
            <a:r>
              <a:rPr lang="hu-HU" altLang="hu-HU" dirty="0" smtClean="0"/>
              <a:t>.</a:t>
            </a:r>
          </a:p>
          <a:p>
            <a:r>
              <a:rPr lang="hu-HU" altLang="hu-HU" dirty="0" smtClean="0"/>
              <a:t> </a:t>
            </a:r>
          </a:p>
          <a:p>
            <a:r>
              <a:rPr lang="hu-HU" altLang="hu-HU" dirty="0" smtClean="0"/>
              <a:t>Az erdőgazdálkodási ágazatot terhelő elvárások és korlátozások szükséges és elégséges szinten történő meghatározásával </a:t>
            </a:r>
            <a:r>
              <a:rPr lang="hu-HU" altLang="hu-HU" b="1" dirty="0" smtClean="0"/>
              <a:t>javul az ágazat gazdasági teljesítménye</a:t>
            </a:r>
            <a:r>
              <a:rPr lang="hu-HU" altLang="hu-HU" dirty="0" smtClean="0"/>
              <a:t>, ami közvetlenül </a:t>
            </a:r>
            <a:r>
              <a:rPr lang="hu-HU" altLang="hu-HU" b="1" dirty="0" smtClean="0"/>
              <a:t>több tízezer foglalkoztatottat, illetve vállalkozót</a:t>
            </a:r>
            <a:r>
              <a:rPr lang="hu-HU" altLang="hu-HU" dirty="0" smtClean="0"/>
              <a:t>, áttételesen pedig százezres nagyságrendű állampolgárt érint előnyösen.</a:t>
            </a:r>
          </a:p>
          <a:p>
            <a:r>
              <a:rPr lang="hu-HU" altLang="hu-HU" dirty="0" smtClean="0"/>
              <a:t> </a:t>
            </a:r>
          </a:p>
          <a:p>
            <a:r>
              <a:rPr lang="hu-HU" altLang="hu-HU" dirty="0" smtClean="0"/>
              <a:t>A törvénymódosítás az erdészeti hatóság adminisztrációs feladatait – különösen, ha megvalósulhat az e-ügyintézésre való átállás – összességében csökkenti. </a:t>
            </a:r>
          </a:p>
          <a:p>
            <a:r>
              <a:rPr lang="hu-HU" altLang="hu-HU" dirty="0" smtClean="0"/>
              <a:t> </a:t>
            </a:r>
          </a:p>
          <a:p>
            <a:r>
              <a:rPr lang="hu-HU" altLang="hu-HU" dirty="0" smtClean="0"/>
              <a:t>Fontos hangsúlyozni, hogy a kedvező változásokra úgy kerülhet sor, hogy közben az erdőkhöz kapcsolódó erdővédelmi, természetvédelmi és közjóléti érdekek sem sérülnek.</a:t>
            </a:r>
          </a:p>
          <a:p>
            <a:endParaRPr lang="hu-HU" altLang="hu-HU" dirty="0" smtClean="0"/>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8CD535C0-9BF1-4CAB-A153-8D08CFCE8D96}" type="slidenum">
              <a:rPr lang="hu-HU" smtClean="0"/>
              <a:pPr>
                <a:defRPr/>
              </a:pPr>
              <a:t>15</a:t>
            </a:fld>
            <a:endParaRPr lang="hu-H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smtClean="0"/>
              <a:t>V. A törvénymódosítás egyeztetése, fennálló eltérő vélemények</a:t>
            </a:r>
            <a:endParaRPr lang="hu-HU" altLang="hu-HU" smtClean="0"/>
          </a:p>
          <a:p>
            <a:r>
              <a:rPr lang="hu-HU" altLang="hu-HU" smtClean="0"/>
              <a:t> </a:t>
            </a:r>
          </a:p>
          <a:p>
            <a:r>
              <a:rPr lang="hu-HU" altLang="hu-HU" i="1" smtClean="0"/>
              <a:t>- Erdőgazdálkodók, erdész szakma képviselői</a:t>
            </a:r>
            <a:endParaRPr lang="hu-HU" altLang="hu-HU" smtClean="0"/>
          </a:p>
          <a:p>
            <a:r>
              <a:rPr lang="hu-HU" altLang="hu-HU" smtClean="0"/>
              <a:t>A törvénytervezetet az erdőgazdálkodókkal, az erdész szakma képviselőivel, illetve azok érdekvédelmi szervezetikkel (Országos Erdészeti Egyesület, NAK, MEGOSZ, állami erdőgazdálkodók) több lépcsőben egyeztettük. A javaslataikat minden esetben megvizsgáltuk, és azokról a bevonásukkal döntöttünk.</a:t>
            </a:r>
          </a:p>
          <a:p>
            <a:r>
              <a:rPr lang="hu-HU" altLang="hu-HU" b="1" i="1" smtClean="0"/>
              <a:t>Az érintettek ennek köszönhetően a törvénytervezetet összességében támogatják.</a:t>
            </a:r>
            <a:endParaRPr lang="hu-HU" altLang="hu-HU" smtClean="0"/>
          </a:p>
          <a:p>
            <a:r>
              <a:rPr lang="hu-HU" altLang="hu-HU" i="1" smtClean="0"/>
              <a:t> </a:t>
            </a:r>
            <a:endParaRPr lang="hu-HU" altLang="hu-HU" smtClean="0"/>
          </a:p>
          <a:p>
            <a:r>
              <a:rPr lang="hu-HU" altLang="hu-HU" i="1" smtClean="0"/>
              <a:t>- Kapcsolódó más szakterületek</a:t>
            </a:r>
            <a:endParaRPr lang="hu-HU" altLang="hu-HU" smtClean="0"/>
          </a:p>
          <a:p>
            <a:r>
              <a:rPr lang="hu-HU" altLang="hu-HU" smtClean="0"/>
              <a:t>A tervezetet kormányzati, illetve minisztériumi szinten minden szakterülettel egyeztettük. A közigazgatási egyeztetés keretében részletes egyeztetéseket folytattunk ezen kívül több társadalmi szervezettel, kiemelten a természetvédelmi civil szervezetekkel is.</a:t>
            </a:r>
          </a:p>
          <a:p>
            <a:r>
              <a:rPr lang="hu-HU" altLang="hu-HU" smtClean="0"/>
              <a:t>Az utóbbi egyeztetések célja az volt, hogy konkretizálódjon, a természetvédelmi civil szervezetek és az erdészeti ágazat között konkrétan mely kérdésekben is áll fenn véleményeltérés. Ezt már csak azért is fontosnak tartottuk, mert a tapasztalatok alapján e három civil szervezet véleménye, illetve észrevételei formálják az OKT, a NFFT, az AJB és ellenzéki pártok álláspontját is.</a:t>
            </a:r>
          </a:p>
          <a:p>
            <a:r>
              <a:rPr lang="hu-HU" altLang="hu-HU" smtClean="0"/>
              <a:t>Az egyeztetés eredményeképpen három, valójában nem túl jelentős, inkább érzelmi alapokon nyugvó véleményeltérés fennmaradásáról számolhatunk be. Fontos hangsúlyozni, hogy ezekben a kérdésekben minisztériumi szinten a két szakterület már megfelelő egyezségre jutott. </a:t>
            </a:r>
          </a:p>
          <a:p>
            <a:r>
              <a:rPr lang="hu-HU" altLang="hu-HU" b="1" i="1" smtClean="0"/>
              <a:t>Összességében kimondható tehát, hogy a törvénytervezet minden érintett szakterülettel kielégítő eredménnyel egyeztetésre került.</a:t>
            </a:r>
            <a:endParaRPr lang="hu-HU" altLang="hu-HU" smtClean="0"/>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7ED9A737-D352-49A0-ABF2-CD2C2C0A2101}" type="slidenum">
              <a:rPr lang="hu-HU" smtClean="0"/>
              <a:pPr>
                <a:defRPr/>
              </a:pPr>
              <a:t>16</a:t>
            </a:fld>
            <a:endParaRPr lang="hu-H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smtClean="0"/>
              <a:t> </a:t>
            </a:r>
          </a:p>
          <a:p>
            <a:pPr eaLnBrk="1" hangingPunct="1">
              <a:spcBef>
                <a:spcPct val="0"/>
              </a:spcBef>
            </a:pPr>
            <a:endParaRPr lang="hu-HU" altLang="hu-HU" smtClean="0"/>
          </a:p>
        </p:txBody>
      </p:sp>
      <p:sp>
        <p:nvSpPr>
          <p:cNvPr id="10244" name="Dia számának helye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2D4DC04C-5C09-464E-9FA7-15AB5D1CA67F}" type="slidenum">
              <a:rPr lang="hu-HU" altLang="hu-HU" sz="1200" smtClean="0">
                <a:cs typeface="+mn-cs"/>
              </a:rPr>
              <a:pPr algn="r">
                <a:defRPr/>
              </a:pPr>
              <a:t>17</a:t>
            </a:fld>
            <a:endParaRPr lang="hu-HU" altLang="hu-HU" sz="1200" smtClean="0">
              <a:cs typeface="+mn-cs"/>
            </a:endParaRPr>
          </a:p>
        </p:txBody>
      </p:sp>
      <p:sp>
        <p:nvSpPr>
          <p:cNvPr id="10245" name="Élőfej helye 4"/>
          <p:cNvSpPr txBox="1">
            <a:spLocks noGrp="1"/>
          </p:cNvSpPr>
          <p:nvPr/>
        </p:nvSpPr>
        <p:spPr bwMode="auto">
          <a:xfrm>
            <a:off x="0" y="0"/>
            <a:ext cx="2971800" cy="457200"/>
          </a:xfrm>
          <a:prstGeom prst="rect">
            <a:avLst/>
          </a:prstGeom>
          <a:noFill/>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hu-HU" altLang="hu-HU" sz="1200" smtClean="0">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hu-HU" altLang="hu-HU" smtClean="0"/>
              <a:t>Szakmai szervezetek:</a:t>
            </a:r>
          </a:p>
          <a:p>
            <a:pPr eaLnBrk="1" hangingPunct="1">
              <a:spcBef>
                <a:spcPct val="0"/>
              </a:spcBef>
            </a:pPr>
            <a:r>
              <a:rPr lang="hu-HU" altLang="hu-HU" smtClean="0"/>
              <a:t>Országos Erdészeti Egyesület, Nemzeti Agrár Kamara, Magán Erdőgazdálkodók Országos Szövetsége, Fagazdasági Országos Szakmai Szövetség, Pro Silva Hungária egyesület, Országos Erdőtanács, </a:t>
            </a:r>
          </a:p>
          <a:p>
            <a:pPr eaLnBrk="1" hangingPunct="1">
              <a:spcBef>
                <a:spcPct val="0"/>
              </a:spcBef>
            </a:pPr>
            <a:r>
              <a:rPr lang="hu-HU" altLang="hu-HU" smtClean="0"/>
              <a:t>Sí- és Turisztikai Klaszter, Magyar Viziközmű Szövetség, Magyar Villamos Művek, Kegyeleti erdő,</a:t>
            </a:r>
          </a:p>
          <a:p>
            <a:pPr eaLnBrk="1" hangingPunct="1">
              <a:spcBef>
                <a:spcPct val="0"/>
              </a:spcBef>
            </a:pPr>
            <a:r>
              <a:rPr lang="hu-HU" altLang="hu-HU" smtClean="0"/>
              <a:t>De számos javaslat érkezett önkormányzatoktól, országgyűlési képviselőktől, magánemberektől és magától az erdészeti hatóságoktól is.</a:t>
            </a:r>
          </a:p>
          <a:p>
            <a:pPr eaLnBrk="1" hangingPunct="1">
              <a:spcBef>
                <a:spcPct val="0"/>
              </a:spcBef>
            </a:pPr>
            <a:endParaRPr lang="hu-HU" altLang="hu-HU" smtClean="0"/>
          </a:p>
        </p:txBody>
      </p:sp>
      <p:sp>
        <p:nvSpPr>
          <p:cNvPr id="10244" name="Dia számának helye 3"/>
          <p:cNvSpPr txBox="1">
            <a:spLocks noGrp="1"/>
          </p:cNvSpPr>
          <p:nvPr/>
        </p:nvSpPr>
        <p:spPr bwMode="auto">
          <a:xfrm>
            <a:off x="3884613" y="8685213"/>
            <a:ext cx="2971800" cy="457200"/>
          </a:xfrm>
          <a:prstGeom prst="rect">
            <a:avLst/>
          </a:prstGeom>
          <a:noFill/>
          <a:extLst/>
        </p:spPr>
        <p:txBody>
          <a:bodyPr anchor="b"/>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r">
              <a:defRPr/>
            </a:pPr>
            <a:fld id="{1F52B225-60DB-4755-A264-1BBF54F829C2}" type="slidenum">
              <a:rPr lang="hu-HU" altLang="hu-HU" sz="1200" smtClean="0">
                <a:cs typeface="+mn-cs"/>
              </a:rPr>
              <a:pPr algn="r">
                <a:defRPr/>
              </a:pPr>
              <a:t>2</a:t>
            </a:fld>
            <a:endParaRPr lang="hu-HU" altLang="hu-HU" sz="1200" smtClean="0">
              <a:cs typeface="+mn-cs"/>
            </a:endParaRPr>
          </a:p>
        </p:txBody>
      </p:sp>
      <p:sp>
        <p:nvSpPr>
          <p:cNvPr id="10245" name="Élőfej helye 4"/>
          <p:cNvSpPr txBox="1">
            <a:spLocks noGrp="1"/>
          </p:cNvSpPr>
          <p:nvPr/>
        </p:nvSpPr>
        <p:spPr bwMode="auto">
          <a:xfrm>
            <a:off x="0" y="0"/>
            <a:ext cx="2971800" cy="457200"/>
          </a:xfrm>
          <a:prstGeom prst="rect">
            <a:avLst/>
          </a:prstGeom>
          <a:noFill/>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defRPr/>
            </a:pPr>
            <a:endParaRPr lang="hu-HU" altLang="hu-HU" sz="1200" smtClean="0">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dirty="0" smtClean="0"/>
              <a:t>I. A törvénymódosítás szükségessége</a:t>
            </a:r>
            <a:endParaRPr lang="hu-HU" altLang="hu-HU" dirty="0" smtClean="0"/>
          </a:p>
          <a:p>
            <a:r>
              <a:rPr lang="hu-HU" altLang="hu-HU" dirty="0" smtClean="0"/>
              <a:t> </a:t>
            </a:r>
          </a:p>
          <a:p>
            <a:r>
              <a:rPr lang="hu-HU" altLang="hu-HU" dirty="0" smtClean="0"/>
              <a:t>Az erdőtörvényeknek minden időben az volt a feladata, hogy a tulajdonosi-, gazdálkodói- és közérdekek összehangolásával biztosítsa az erdők fennmaradását, és jó állapotban tartását. </a:t>
            </a:r>
          </a:p>
          <a:p>
            <a:r>
              <a:rPr lang="hu-HU" altLang="hu-HU" dirty="0" smtClean="0"/>
              <a:t> </a:t>
            </a:r>
          </a:p>
          <a:p>
            <a:r>
              <a:rPr lang="hu-HU" altLang="hu-HU" dirty="0" smtClean="0"/>
              <a:t>Az </a:t>
            </a:r>
            <a:r>
              <a:rPr lang="hu-HU" altLang="hu-HU" b="1" u="sng" dirty="0" smtClean="0"/>
              <a:t>1996-os erdőtörvény</a:t>
            </a:r>
            <a:r>
              <a:rPr lang="hu-HU" altLang="hu-HU" dirty="0" smtClean="0"/>
              <a:t>nek, valamint természetvédelmi törvénynek a második világháború előtti polgári erdő- és természetvédelmi szabályozás korszerűsített tartalommal való visszaállítását kellett volna szolgálnia. A hatályba lépő törvények azonban egy sor kérdést túlzottan leegyszerűsítve, illetve elnagyoltan kezeltek.</a:t>
            </a:r>
          </a:p>
          <a:p>
            <a:r>
              <a:rPr lang="hu-HU" altLang="hu-HU" dirty="0" smtClean="0"/>
              <a:t> </a:t>
            </a:r>
          </a:p>
          <a:p>
            <a:r>
              <a:rPr lang="hu-HU" altLang="hu-HU" dirty="0" smtClean="0"/>
              <a:t>A piacgazdasági berendezkedéssel ugyanis nincs összhangban az, ha az állam a közérdekű célokat</a:t>
            </a:r>
            <a:r>
              <a:rPr lang="hu-HU" altLang="hu-HU" b="1" dirty="0" smtClean="0"/>
              <a:t> szinte kizárólag jogszabályi tiltásokkal, korlátozásokkal és utasításokkal próbálja elérni.</a:t>
            </a:r>
            <a:r>
              <a:rPr lang="hu-HU" altLang="hu-HU" dirty="0" smtClean="0"/>
              <a:t> Számos nyugat-európai példa igazolja, hogy </a:t>
            </a:r>
            <a:r>
              <a:rPr lang="hu-HU" altLang="hu-HU" b="1" dirty="0" smtClean="0"/>
              <a:t>szemléletformálással, ösztönzéssel, illetve egyéb, nem kötelezésen alapuló intézkedésekkel is jó eredményeket lehet elérni</a:t>
            </a:r>
            <a:r>
              <a:rPr lang="hu-HU" altLang="hu-HU" dirty="0" smtClean="0"/>
              <a:t>.</a:t>
            </a:r>
          </a:p>
          <a:p>
            <a:r>
              <a:rPr lang="hu-HU" altLang="hu-HU" dirty="0" smtClean="0"/>
              <a:t> </a:t>
            </a:r>
          </a:p>
          <a:p>
            <a:r>
              <a:rPr lang="hu-HU" altLang="hu-HU" dirty="0" smtClean="0"/>
              <a:t>Az 1996-os erdőtörvény további hibája, hogy az erdőgazdálkodás szakmai adminisztrációs rendszereként </a:t>
            </a:r>
            <a:r>
              <a:rPr lang="hu-HU" altLang="hu-HU" b="1" dirty="0" smtClean="0"/>
              <a:t>a korábbi állami, tervgazdálkodásos, nagygazdálkodói modell</a:t>
            </a:r>
            <a:r>
              <a:rPr lang="hu-HU" altLang="hu-HU" dirty="0" smtClean="0"/>
              <a:t> alkalmazását írta elő továbbra is minden erdőgazdálkodó esetében. Ez egyrészt rendkívüli módon bekorlátozta a gazdálkodási lehetőségeket – a piaci alapon gazdálkodó személyeket, szervezeteket gyakorlatilag továbbra is</a:t>
            </a:r>
            <a:r>
              <a:rPr lang="hu-HU" altLang="hu-HU" b="1" dirty="0" smtClean="0"/>
              <a:t> egy állami akaratot végrehajtó apparátusként kezelte</a:t>
            </a:r>
            <a:r>
              <a:rPr lang="hu-HU" altLang="hu-HU" dirty="0" smtClean="0"/>
              <a:t> –, másrészt az elaprózott magán erdőgazdálkodás területén </a:t>
            </a:r>
            <a:r>
              <a:rPr lang="hu-HU" altLang="hu-HU" b="1" dirty="0" smtClean="0"/>
              <a:t>felesleges adminisztrációs terheket</a:t>
            </a:r>
            <a:r>
              <a:rPr lang="hu-HU" altLang="hu-HU" dirty="0" smtClean="0"/>
              <a:t> eredményezett.</a:t>
            </a:r>
          </a:p>
          <a:p>
            <a:r>
              <a:rPr lang="hu-HU" altLang="hu-HU" dirty="0" smtClean="0"/>
              <a:t> </a:t>
            </a:r>
          </a:p>
          <a:p>
            <a:r>
              <a:rPr lang="hu-HU" altLang="hu-HU" dirty="0" smtClean="0"/>
              <a:t>A </a:t>
            </a:r>
            <a:r>
              <a:rPr lang="hu-HU" altLang="hu-HU" b="1" u="sng" dirty="0" smtClean="0"/>
              <a:t>2009. évi erdőtörvény</a:t>
            </a:r>
            <a:r>
              <a:rPr lang="hu-HU" altLang="hu-HU" dirty="0" smtClean="0"/>
              <a:t>, valamint annak végrehajtási rendeletei sok kérdésben – elsősorban az adminisztrációs terhek csökkentése, és az egységes jogalkalmazás érdekében a szabályozottság növelése terén – pozitív változásokat eredményeztek, azonban </a:t>
            </a:r>
            <a:r>
              <a:rPr lang="hu-HU" altLang="hu-HU" b="1" dirty="0" smtClean="0"/>
              <a:t>számos szabályozási bizonytalanság fennmaradt</a:t>
            </a:r>
            <a:r>
              <a:rPr lang="hu-HU" altLang="hu-HU" dirty="0" smtClean="0"/>
              <a:t>, és az erdőgazdálkodáshoz kapcsolódó </a:t>
            </a:r>
            <a:r>
              <a:rPr lang="hu-HU" altLang="hu-HU" b="1" dirty="0" smtClean="0"/>
              <a:t>adminisztrációs feladatok racionalizálására is csak részlegesen</a:t>
            </a:r>
            <a:r>
              <a:rPr lang="hu-HU" altLang="hu-HU" dirty="0" smtClean="0"/>
              <a:t> került sor.</a:t>
            </a:r>
          </a:p>
          <a:p>
            <a:r>
              <a:rPr lang="hu-HU" altLang="hu-HU" dirty="0" smtClean="0"/>
              <a:t> </a:t>
            </a:r>
          </a:p>
          <a:p>
            <a:r>
              <a:rPr lang="hu-HU" altLang="hu-HU" dirty="0" smtClean="0"/>
              <a:t>Ennél is nagyobb probléma, hogy az erdőgazdálkodás közcélú – elsősorban természetvédelmi – korlátozásai tekintetében pedig a hatályos ágazati szabályozás olyan szabályozási környezetet teremtett, amely </a:t>
            </a:r>
            <a:r>
              <a:rPr lang="hu-HU" altLang="hu-HU" b="1" dirty="0" smtClean="0"/>
              <a:t>széles körben lehetőséget biztosít kellően nem megalapozott korlátozások tulajdonosi és gazdálkodói kontroll nélküli elrendelésére</a:t>
            </a:r>
            <a:r>
              <a:rPr lang="hu-HU" altLang="hu-HU" dirty="0" smtClean="0"/>
              <a:t>.</a:t>
            </a:r>
          </a:p>
          <a:p>
            <a:r>
              <a:rPr lang="hu-HU" altLang="hu-HU" dirty="0" smtClean="0"/>
              <a:t> </a:t>
            </a:r>
          </a:p>
          <a:p>
            <a:r>
              <a:rPr lang="hu-HU" altLang="hu-HU" dirty="0" smtClean="0"/>
              <a:t>Ezeknek köszönhető, hogy a 2009. évi erdőtörvény módosításának szándéka a szakma részéről gyakorlatilag már a törvény hatályba lépését követő időszakban felmerült, melyre az ágazat a 2010-ben felálló </a:t>
            </a:r>
            <a:r>
              <a:rPr lang="hu-HU" altLang="hu-HU" b="1" dirty="0" smtClean="0"/>
              <a:t>Kormány részéről is bíztatást kapott</a:t>
            </a:r>
            <a:r>
              <a:rPr lang="hu-HU" altLang="hu-HU" dirty="0" smtClean="0"/>
              <a:t>.</a:t>
            </a:r>
          </a:p>
          <a:p>
            <a:r>
              <a:rPr lang="hu-HU" altLang="hu-HU" dirty="0" smtClean="0"/>
              <a:t> </a:t>
            </a:r>
          </a:p>
          <a:p>
            <a:endParaRPr lang="hu-HU" altLang="hu-HU" dirty="0" smtClean="0"/>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3AA0C522-F404-4CF5-BAF9-177E06C6A041}" type="slidenum">
              <a:rPr lang="hu-HU" smtClean="0"/>
              <a:pPr>
                <a:defRPr/>
              </a:pPr>
              <a:t>3</a:t>
            </a:fld>
            <a:endParaRPr lang="hu-H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dirty="0" smtClean="0"/>
              <a:t>Ehhez a törekvéshez időközben társult még további két szabályozási kihívás:</a:t>
            </a:r>
          </a:p>
          <a:p>
            <a:r>
              <a:rPr lang="hu-HU" altLang="hu-HU" dirty="0" smtClean="0"/>
              <a:t>1. A hatályos polgári jogi, illetve az ágazati szabályozás </a:t>
            </a:r>
            <a:r>
              <a:rPr lang="hu-HU" altLang="hu-HU" b="1" dirty="0" smtClean="0"/>
              <a:t>a magántulajdonú erdők hasznosítására a tulajdonosok részére nem nyújt az erdőgazdálkodás sajátosságaihoz, illetve a kialakult elaprózott birtokszerkezethez igazodó jó megoldásokat</a:t>
            </a:r>
            <a:r>
              <a:rPr lang="hu-HU" altLang="hu-HU" dirty="0" smtClean="0"/>
              <a:t>. A magán erdőtulajdonosok így két évtizede gyakorlatilag magukra hagyatva próbálják az általános polgárjogi helyzetekre, illetve a mezőgazdasági hasznosítású földekre kidolgozott megoldásokat, jogcímeket a saját elképzeléseikhez, élethelyzetükhöz igazítani. Sok esetben a jogszerűség határait feszegetve vagy átlépve. A polgárjog és ágazati jog határmezsgyéjén lévő szabályozási feladat a lehetséges felelősök között mindmáig megoldatlan maradt. Kiegyensúlyozott, felelős magán erdőgazdálkodás azonban bizonytalan alapokon nem alakulhat ki.</a:t>
            </a:r>
          </a:p>
          <a:p>
            <a:r>
              <a:rPr lang="hu-HU" altLang="hu-HU" dirty="0" smtClean="0"/>
              <a:t>2. A </a:t>
            </a:r>
            <a:r>
              <a:rPr lang="hu-HU" altLang="hu-HU" b="1" dirty="0" smtClean="0"/>
              <a:t>klímaváltozás kapcsán ugyancsak sürgős intézkedéseket kell tenni</a:t>
            </a:r>
            <a:r>
              <a:rPr lang="hu-HU" altLang="hu-HU" dirty="0" smtClean="0"/>
              <a:t>. Az erdők ugyanis amellett, hogy kiemelkedő a jelentőségűk a klímaváltozás elleni küzdelemben, egyben védelemre is szorulnak a klímaváltozás hatásaival szemben. Az erdőgazdálkodás hosszú termelési ciklusú folyamat, ezért az intézkedéseket nem odázhatjuk az utolsó pillanatra. A probléma ezen a téren az, hogy bár a klímaváltozás ténye már egyértelmű igazolást nyert, a következményeit kellő megbízhatósággal még nem látjuk előre. Az intézkedésekre emiatt – a megfelelő ismeretek megszerzésével párhuzamosan – várhatóan csak több lépcsőben kerülhet sor.</a:t>
            </a:r>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6761AB6C-C0EE-4CAB-92AC-36AEC7FBD9FE}" type="slidenum">
              <a:rPr lang="hu-HU" smtClean="0"/>
              <a:pPr>
                <a:defRPr/>
              </a:pPr>
              <a:t>4</a:t>
            </a:fld>
            <a:endParaRPr lang="hu-H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smtClean="0"/>
              <a:t>II. A törvénymódosítás főbb célkitűzései:</a:t>
            </a:r>
            <a:endParaRPr lang="hu-HU" altLang="hu-HU" smtClean="0"/>
          </a:p>
          <a:p>
            <a:r>
              <a:rPr lang="hu-HU" altLang="hu-HU" b="1" smtClean="0"/>
              <a:t> </a:t>
            </a:r>
            <a:endParaRPr lang="hu-HU" altLang="hu-HU" smtClean="0"/>
          </a:p>
          <a:p>
            <a:r>
              <a:rPr lang="hu-HU" altLang="hu-HU" smtClean="0"/>
              <a:t>1. A jogalkalmazás során a törvény hatályba lépése óta feltárt szabályozási ellentmondások, illetve hiányosságok megszűntetése (</a:t>
            </a:r>
            <a:r>
              <a:rPr lang="hu-HU" altLang="hu-HU" b="1" smtClean="0"/>
              <a:t>technikai jellegű módosítások</a:t>
            </a:r>
            <a:r>
              <a:rPr lang="hu-HU" altLang="hu-HU" smtClean="0"/>
              <a:t>).</a:t>
            </a:r>
          </a:p>
          <a:p>
            <a:r>
              <a:rPr lang="hu-HU" altLang="hu-HU" smtClean="0"/>
              <a:t>2. A törvény egyes szabályozási területeinek az erdőket, erdőgazdálkodást érintően újonnan felmerülő, vagy korábban is ismert, de a törvényben nem megfelelően kezelt változásokkal, elvárásokkal összhangban történő érdemi módosítása (</a:t>
            </a:r>
            <a:r>
              <a:rPr lang="hu-HU" altLang="hu-HU" b="1" smtClean="0"/>
              <a:t>tartalmi módosítások</a:t>
            </a:r>
            <a:r>
              <a:rPr lang="hu-HU" altLang="hu-HU" smtClean="0"/>
              <a:t>).</a:t>
            </a:r>
          </a:p>
          <a:p>
            <a:r>
              <a:rPr lang="hu-HU" altLang="hu-HU" smtClean="0"/>
              <a:t>3. Az erdőgazdálkodáshoz kapcsolódó szakmai adminisztráció egyszerűsítése egyes eljárások megszűntetésével, átalakításával, illetve egy korszerű és teljes körű erdészeti informatikai szakmai adatbázis, és elektronikus ügyintézési rendszer megvalósításával (</a:t>
            </a:r>
            <a:r>
              <a:rPr lang="hu-HU" altLang="hu-HU" b="1" smtClean="0"/>
              <a:t>a vállalkozások és az igazgatás adminisztratív terheinek csökkentése</a:t>
            </a:r>
            <a:r>
              <a:rPr lang="hu-HU" altLang="hu-HU" smtClean="0"/>
              <a:t>).</a:t>
            </a:r>
          </a:p>
          <a:p>
            <a:r>
              <a:rPr lang="hu-HU" altLang="hu-HU" smtClean="0"/>
              <a:t> </a:t>
            </a:r>
          </a:p>
          <a:p>
            <a:r>
              <a:rPr lang="hu-HU" altLang="hu-HU" smtClean="0"/>
              <a:t>Fontos hangsúlyozni, hogy a javasolt módosítások </a:t>
            </a:r>
            <a:r>
              <a:rPr lang="hu-HU" altLang="hu-HU" b="1" smtClean="0"/>
              <a:t>nem érintik a törvény preambulumában lefektetett célkitűzéseket, illetve a törvényben az erdők, erdei életközösségek védelme érdekében rögzített elvárásokat és korlátozásokat</a:t>
            </a:r>
            <a:r>
              <a:rPr lang="hu-HU" altLang="hu-HU" smtClean="0"/>
              <a:t>. A szabályozás legfontosabb célja továbbra is az erdők, az erdei élőhelyek, és ez által az erdei életközösségek védelme, az erdők szakszerű kezelése, károsító hatásoktól, túlzott használattól és igénybevételtől való megóvása, természetességi állapotának fenntartása, valamint az erdő rendeltetésének, a termőhelyi viszonyainak és a természetességi állapotának megfelelő fafajokkal történő felújítása marad.</a:t>
            </a:r>
          </a:p>
          <a:p>
            <a:r>
              <a:rPr lang="hu-HU" altLang="hu-HU" smtClean="0"/>
              <a:t> </a:t>
            </a:r>
          </a:p>
          <a:p>
            <a:r>
              <a:rPr lang="hu-HU" altLang="hu-HU" smtClean="0"/>
              <a:t>A javasolt módosítások ebben a tekintetben – a gazdálkodás kiszámíthatóságát erősítendő – elsősorban a szabályozottság növelését, a jogalkalmazás átláthatóbbá, megalapozottabbá tételét, az erdőkkel szorosabb kapcsolatban álló személyek, gazdálkodó szervezetek, hatóságok, illetve szakterületek közötti viszonyrendszer megfelelő rendezését, illetve az általuk képviselt szempontok megfelelő összehangolását szolgálják.</a:t>
            </a:r>
          </a:p>
          <a:p>
            <a:r>
              <a:rPr lang="hu-HU" altLang="hu-HU" smtClean="0"/>
              <a:t> </a:t>
            </a:r>
          </a:p>
          <a:p>
            <a:r>
              <a:rPr lang="hu-HU" altLang="hu-HU" smtClean="0"/>
              <a:t>A törvénymódosítás célja továbbá az erdőgazdálkodó anyagi és adminisztrációs terheinek csökkentése.</a:t>
            </a:r>
          </a:p>
          <a:p>
            <a:r>
              <a:rPr lang="hu-HU" altLang="hu-HU" smtClean="0"/>
              <a:t> </a:t>
            </a:r>
          </a:p>
          <a:p>
            <a:r>
              <a:rPr lang="hu-HU" altLang="hu-HU" smtClean="0"/>
              <a:t>Az erdőgazdálkodáshoz kapcsolódó sokrétű hatósági eljárások, illetve szakmai adminisztrációs feladatok kifejezetten közérdeket szolgálnak, így indokolt az érintettek számára ezekre az eljárásokra vonatkozóan </a:t>
            </a:r>
            <a:r>
              <a:rPr lang="hu-HU" altLang="hu-HU" b="1" smtClean="0"/>
              <a:t>díjmentességet megállapítani</a:t>
            </a:r>
            <a:r>
              <a:rPr lang="hu-HU" altLang="hu-HU" smtClean="0"/>
              <a:t>. Az új földforgalmi szabályozás szerinti földhasználati nyilvántartáshoz kapcsolódó eljárásokhoz hasonlóan indokolt továbbá az erdőgazdálkodói nyilvántartáshoz kapcsolódó bejegyzési, törlési és módosítási eljárásokat is díjmentessé tenni.</a:t>
            </a:r>
          </a:p>
          <a:p>
            <a:endParaRPr lang="hu-HU" altLang="hu-HU" smtClean="0"/>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328153ED-8F2D-459D-A9D8-47263CF01877}" type="slidenum">
              <a:rPr lang="hu-HU" smtClean="0"/>
              <a:pPr>
                <a:defRPr/>
              </a:pPr>
              <a:t>5</a:t>
            </a:fld>
            <a:endParaRPr lang="hu-H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smtClean="0"/>
              <a:t>III. Az erdőtörvény tervezett módosításának főbb területei:</a:t>
            </a:r>
            <a:endParaRPr lang="hu-HU" altLang="hu-HU" smtClean="0"/>
          </a:p>
          <a:p>
            <a:r>
              <a:rPr lang="hu-HU" altLang="hu-HU" smtClean="0"/>
              <a:t> </a:t>
            </a:r>
          </a:p>
          <a:p>
            <a:r>
              <a:rPr lang="hu-HU" altLang="hu-HU" b="1" i="1" smtClean="0"/>
              <a:t>1. Az erdőkkel, erdőgazdálkodással kapcsolatos elvárások, korlátozások cizelláltabb meghatározása, az igazgatás korlátozott kapacitásainak optimálisabb kihasználása</a:t>
            </a:r>
            <a:endParaRPr lang="hu-HU" altLang="hu-HU" smtClean="0"/>
          </a:p>
          <a:p>
            <a:r>
              <a:rPr lang="hu-HU" altLang="hu-HU" smtClean="0"/>
              <a:t>Sokféle erdő, illetve fás terület létezik. Maga az erdőtörvény is tucatnyi szempontból kategorizálja azokat. A tervezet biztosítja, hogy ehhez a sokféleséghez az erdővédelem, illetve a fenntartható erdőgazdálkodás szabályozása is igazodjon. </a:t>
            </a:r>
          </a:p>
          <a:p>
            <a:r>
              <a:rPr lang="hu-HU" altLang="hu-HU" smtClean="0"/>
              <a:t>Az </a:t>
            </a:r>
            <a:r>
              <a:rPr lang="hu-HU" altLang="hu-HU" b="1" smtClean="0"/>
              <a:t>elsődleges cél a 2 millió hektárnyi meglévő erdő fenntartása, védelme, fejlesztése</a:t>
            </a:r>
            <a:r>
              <a:rPr lang="hu-HU" altLang="hu-HU" smtClean="0"/>
              <a:t> és tudatos bővítése.</a:t>
            </a:r>
          </a:p>
          <a:p>
            <a:r>
              <a:rPr lang="hu-HU" altLang="hu-HU" smtClean="0"/>
              <a:t>Az egyéb fával, faállománnyal borított, jellemzően önerdősülés útján létrejött fásítások és szabad rendelkezésű erdők jelentősége ugyancsak nem kérdőjelezhető meg, viszont ezekre az eredetileg mezőgazdasági hasznosítású területekre </a:t>
            </a:r>
            <a:r>
              <a:rPr lang="hu-HU" altLang="hu-HU" b="1" smtClean="0"/>
              <a:t>nem indokolt kiterjeszteni az erdőtörvény teljes szigorát</a:t>
            </a:r>
            <a:r>
              <a:rPr lang="hu-HU" altLang="hu-HU" smtClean="0"/>
              <a:t>, illetve az igazgatás teljes figyelmét. Ahogy a belterületeket, a tanyák, a zártkertek, fás szárú mezőgazdasági jellegű ültetvények területét, illetve a különböző beruházások, infrastruktúrák termőföldnek nem minősülő, kivett művelési ágú területeit is indokolt </a:t>
            </a:r>
            <a:r>
              <a:rPr lang="hu-HU" altLang="hu-HU" b="1" smtClean="0"/>
              <a:t>a törvény hatálya alól kivonni</a:t>
            </a:r>
            <a:r>
              <a:rPr lang="hu-HU" altLang="hu-HU" smtClean="0"/>
              <a:t>.</a:t>
            </a:r>
          </a:p>
          <a:p>
            <a:r>
              <a:rPr lang="hu-HU" altLang="hu-HU" smtClean="0"/>
              <a:t>Jelentősen </a:t>
            </a:r>
            <a:r>
              <a:rPr lang="hu-HU" altLang="hu-HU" b="1" smtClean="0"/>
              <a:t>eltérő közérdekű szempontok</a:t>
            </a:r>
            <a:r>
              <a:rPr lang="hu-HU" altLang="hu-HU" smtClean="0"/>
              <a:t> és korlátozások merülnek fel emellett egy </a:t>
            </a:r>
            <a:r>
              <a:rPr lang="hu-HU" altLang="hu-HU" b="1" smtClean="0"/>
              <a:t>faültetvény </a:t>
            </a:r>
            <a:r>
              <a:rPr lang="hu-HU" altLang="hu-HU" smtClean="0"/>
              <a:t>jellegű nemesnyáraras, akácos vagy fenyves erdő, mint egy őshonos, </a:t>
            </a:r>
            <a:r>
              <a:rPr lang="hu-HU" altLang="hu-HU" b="1" smtClean="0"/>
              <a:t>magas természetességi állapotú erdő</a:t>
            </a:r>
            <a:r>
              <a:rPr lang="hu-HU" altLang="hu-HU" smtClean="0"/>
              <a:t> esetében.</a:t>
            </a:r>
          </a:p>
          <a:p>
            <a:r>
              <a:rPr lang="hu-HU" altLang="hu-HU" smtClean="0"/>
              <a:t>Egyes kérdésekben indokolt különbséget tenni továbbá a magán-, illetve állami erdők között is. Az erdők ökoszisztéma szolgáltatásai szempontjából az állami erdőknek kiemelt szerepe van, így azok esetében a környezet- és természetvédelmi szempontokra, valamint a társadalmi igényekre fokozottabb figyelmet kell fordítani. </a:t>
            </a:r>
            <a:r>
              <a:rPr lang="hu-HU" altLang="hu-HU" b="1" smtClean="0"/>
              <a:t>A magántulajdonú erdők esetében ezzel szemben – bár az erdőgazdálkodás megalapozott közérdekű korlátozásának ezek esetében is helye van – a tulajdonosi, gazdálkodói érdekek a hangsúlyosabbak.</a:t>
            </a:r>
            <a:endParaRPr lang="hu-HU" altLang="hu-HU" smtClean="0"/>
          </a:p>
          <a:p>
            <a:r>
              <a:rPr lang="hu-HU" altLang="hu-HU" smtClean="0"/>
              <a:t>Mindezek mellett az egyedi szabályozás tekintetében figyelemmel kell lenni az adott erdővel kapcsolatban fennálló közérdekű szempontokra is (talajvédelem, vízbázis védelem, honvédelem, turisztika, árvízvédelem, természetvédelem, településvédelem, stb.).</a:t>
            </a:r>
          </a:p>
          <a:p>
            <a:endParaRPr lang="hu-HU" altLang="hu-HU" smtClean="0"/>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1B69324E-4934-4945-804B-D1A31C5561C7}" type="slidenum">
              <a:rPr lang="hu-HU" smtClean="0"/>
              <a:pPr>
                <a:defRPr/>
              </a:pPr>
              <a:t>6</a:t>
            </a:fld>
            <a:endParaRPr lang="hu-H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2. Körzeti erdőtervezés fejlesztése, kiszámíthatóbbá tétele</a:t>
            </a:r>
            <a:endParaRPr lang="hu-HU" altLang="hu-HU" smtClean="0"/>
          </a:p>
          <a:p>
            <a:r>
              <a:rPr lang="hu-HU" altLang="hu-HU" smtClean="0"/>
              <a:t>Az erdőgazdálkodást nem elég törvényben és végrehajtási rendeletekben szabályozni. Az erdők állapotát, az ott felmerülő köz- és gazdálkodói érdekeket, elvárásokat, sőt az egyre szaporodó közérdekű elvárásokat is időről időre fel kell mérni, és össze kell hangolni egymással.</a:t>
            </a:r>
          </a:p>
          <a:p>
            <a:r>
              <a:rPr lang="hu-HU" altLang="hu-HU" smtClean="0"/>
              <a:t>Erre elsősorban a tízéves ciklikussággal végrehajtott körzeti erdőtervezések alkalmával kerül sor, melynek során az erdészeti hatóság az érintett szakterületek, és az erdőgazdálkodók bevonásával minden egyes erdőre nézve meghatározza a fenntartható erdőgazdálkodás keretfeltételeit, illetve keretelvárásait. </a:t>
            </a:r>
          </a:p>
          <a:p>
            <a:r>
              <a:rPr lang="hu-HU" altLang="hu-HU" smtClean="0"/>
              <a:t>A fenntartható erdőgazdálkodás szempontjából kiemelt jelentőségű egyeztetési folyamatot a tervezet kiszámíthatóbbá és gördülékenyebbé teszi, illetve az erdőkkel, erdőgazdálkodással szembeni közérdekű elvárások meghatározása során az erdőtulajdonosok és erdőgazdálkodók részére biztosítja az elvárható kontrollt.</a:t>
            </a:r>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377B5F7B-AB91-41FF-B18C-C3B07ECA0914}" type="slidenum">
              <a:rPr lang="hu-HU" smtClean="0"/>
              <a:pPr>
                <a:defRPr/>
              </a:pPr>
              <a:t>7</a:t>
            </a:fld>
            <a:endParaRPr lang="hu-HU"/>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3. Az erdőgazdálkodás éves szakmai adminisztrációs rendszerének egyszerűsítése</a:t>
            </a:r>
            <a:endParaRPr lang="hu-HU" altLang="hu-HU" smtClean="0"/>
          </a:p>
          <a:p>
            <a:r>
              <a:rPr lang="hu-HU" altLang="hu-HU" smtClean="0"/>
              <a:t>Az előbbiek alapján az erdőgazdálkodás középtávú fakitermelési lehetőségei, és erdőfelújítási, erdőnevelési feladatai a körzeti erdőtervezés során részletekbe menően egyeztetésre kerülnek. Az erdőgazdálkodás éves adminisztrációs rendszerét ebből kiindulva </a:t>
            </a:r>
            <a:r>
              <a:rPr lang="hu-HU" altLang="hu-HU" b="1" smtClean="0"/>
              <a:t>tovább lehet egyszerűsíteni</a:t>
            </a:r>
            <a:r>
              <a:rPr lang="hu-HU" altLang="hu-HU" smtClean="0"/>
              <a:t>.</a:t>
            </a:r>
          </a:p>
          <a:p>
            <a:r>
              <a:rPr lang="hu-HU" altLang="hu-HU" smtClean="0"/>
              <a:t>Az erdőgazdálkodási tevékenység végrehajtásának hatóság általi figyelemmel kísérése továbbra is nélkülözhetetlen, de e téren a hangsúlyt az engedélyezési típusú eljárások helyett a </a:t>
            </a:r>
            <a:r>
              <a:rPr lang="hu-HU" altLang="hu-HU" b="1" smtClean="0"/>
              <a:t>hatóság bejelentésekkel való</a:t>
            </a:r>
            <a:r>
              <a:rPr lang="hu-HU" altLang="hu-HU" smtClean="0"/>
              <a:t> </a:t>
            </a:r>
            <a:r>
              <a:rPr lang="hu-HU" altLang="hu-HU" b="1" smtClean="0"/>
              <a:t>tájékoztatására </a:t>
            </a:r>
            <a:r>
              <a:rPr lang="hu-HU" altLang="hu-HU" smtClean="0"/>
              <a:t>kell helyezni.</a:t>
            </a:r>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7D45B602-7FEA-43E0-9021-935EAEEEE5E5}" type="slidenum">
              <a:rPr lang="hu-HU" smtClean="0"/>
              <a:pPr>
                <a:defRPr/>
              </a:pPr>
              <a:t>8</a:t>
            </a:fld>
            <a:endParaRPr lang="hu-H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Diakép helye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Jegyzetek hely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hu-HU" altLang="hu-HU" b="1" i="1" smtClean="0"/>
              <a:t>4. Az erdőgazdálkodás hatósági ellenőrzésének korszerűsítése</a:t>
            </a:r>
            <a:endParaRPr lang="hu-HU" altLang="hu-HU" smtClean="0"/>
          </a:p>
          <a:p>
            <a:r>
              <a:rPr lang="hu-HU" altLang="hu-HU" smtClean="0"/>
              <a:t>Az erdők megfelelő állapotban való fenntartása továbbra is fontos elvárás, amit az erdészeti hatóságnak rendszeres ellenőrzési tevékenységgel, illetve hatékony intézkedések meghozatalával kell biztosítania. Ennek során azonban nem a kivitelezés módjára – technológiai szintű elemeire – kell a hangsúlyt fektetni, hanem a végrehajtás eredményére</a:t>
            </a:r>
            <a:r>
              <a:rPr lang="hu-HU" altLang="hu-HU" b="1" smtClean="0"/>
              <a:t>. A kivitelezés tekintetében az erdőgazdálkodók részére nagyobb választási szabadságot kell biztosítani.</a:t>
            </a:r>
            <a:endParaRPr lang="hu-HU" altLang="hu-HU" smtClean="0"/>
          </a:p>
          <a:p>
            <a:r>
              <a:rPr lang="hu-HU" altLang="hu-HU" smtClean="0"/>
              <a:t>Azaz </a:t>
            </a:r>
            <a:r>
              <a:rPr lang="hu-HU" altLang="hu-HU" b="1" smtClean="0"/>
              <a:t>nem azt kell ellenőrizni, hogy az erdőgazdálkodó a fakitermelés során hány köbméter fát vágott ki</a:t>
            </a:r>
            <a:r>
              <a:rPr lang="hu-HU" altLang="hu-HU" smtClean="0"/>
              <a:t>, vagy az erdősítésben hány darab facsemetét ültetett el, </a:t>
            </a:r>
            <a:r>
              <a:rPr lang="hu-HU" altLang="hu-HU" b="1" smtClean="0"/>
              <a:t>hanem azt, hogy a végrehajtott erdőgazdálkodási tevékenység, illetve annak eredményeként az erdő állapota a jogszabályokban, és az érvényben lévő határozatokban foglaltakkal összhangban van-e. </a:t>
            </a:r>
          </a:p>
          <a:p>
            <a:r>
              <a:rPr lang="hu-HU" altLang="hu-HU" smtClean="0"/>
              <a:t>Magánerdők esetében nagy jelentősége van továbbá a tulajdonosok és az erdőgazdálkodó felelősségi viszonyai megfelelő szabályozásának is. Különösen az erdőfelújítási kötelezettség teljesítése tekintetében a kötelezettséget keletkeztető erdőgazdálkodó felelősségét meg kell erősíteni.  Elsődlegesen akkor is ő legyen a felelős a kötelezettség teljesítéséért, ha időközben megszűnik az erdőgazdálkodói jogviszonya. Ezzel </a:t>
            </a:r>
            <a:r>
              <a:rPr lang="hu-HU" altLang="hu-HU" b="1" smtClean="0"/>
              <a:t>elkerülhető lesz, hogy a kötelezettségek teljesítése a magára hagyott, esetenként a fakitermelés eredményéből is kisemmizett erdőtulajdonosokat terhelje</a:t>
            </a:r>
            <a:r>
              <a:rPr lang="hu-HU" altLang="hu-HU" smtClean="0"/>
              <a:t>.</a:t>
            </a:r>
          </a:p>
          <a:p>
            <a:r>
              <a:rPr lang="hu-HU" altLang="hu-HU" smtClean="0"/>
              <a:t>Ugyancsak nagy jelentősége van annak, hogy a kötelezettség hatósági érvényesítése során a mulasztókkal szemben a hatóság a sokat támadott </a:t>
            </a:r>
            <a:r>
              <a:rPr lang="hu-HU" altLang="hu-HU" b="1" smtClean="0"/>
              <a:t>passzív bírságolás helyett</a:t>
            </a:r>
            <a:r>
              <a:rPr lang="hu-HU" altLang="hu-HU" smtClean="0"/>
              <a:t> </a:t>
            </a:r>
            <a:r>
              <a:rPr lang="hu-HU" altLang="hu-HU" b="1" smtClean="0"/>
              <a:t>aktívabb intézkedéseket</a:t>
            </a:r>
            <a:r>
              <a:rPr lang="hu-HU" altLang="hu-HU" smtClean="0"/>
              <a:t> alkalmazzon. A tervezet ennek érdekében megerősíti az erdőfelújítási biztosítéknyújtás intézményét, valamint lehetővé teszi a halaszthatatlan erdőgazdálkodási tevékenységek végrehajtásának eredményesebb kikényszerítését, akár a kötelezett költségére, vagy a nyújtott erdőfelújítási biztosíték terhére történő elrendeléssel. </a:t>
            </a:r>
            <a:r>
              <a:rPr lang="hu-HU" altLang="hu-HU" b="1" smtClean="0"/>
              <a:t>Ezzel elkerülhetővé válik, hogy a sok éves eredménytelen bírságolást követően az erdő felújítása rendre mégis elmaradjon, sőt egy idő után akár kivitelezhetetlenné is váljon.</a:t>
            </a:r>
            <a:endParaRPr lang="hu-HU" altLang="hu-HU" smtClean="0"/>
          </a:p>
        </p:txBody>
      </p:sp>
      <p:sp>
        <p:nvSpPr>
          <p:cNvPr id="4" name="Élőfej helye 3"/>
          <p:cNvSpPr>
            <a:spLocks noGrp="1"/>
          </p:cNvSpPr>
          <p:nvPr>
            <p:ph type="hdr" sz="quarter"/>
          </p:nvPr>
        </p:nvSpPr>
        <p:spPr/>
        <p:txBody>
          <a:bodyPr/>
          <a:lstStyle/>
          <a:p>
            <a:pPr>
              <a:defRPr/>
            </a:pPr>
            <a:endParaRPr lang="hu-HU"/>
          </a:p>
        </p:txBody>
      </p:sp>
      <p:sp>
        <p:nvSpPr>
          <p:cNvPr id="5" name="Dia számának helye 4"/>
          <p:cNvSpPr>
            <a:spLocks noGrp="1"/>
          </p:cNvSpPr>
          <p:nvPr>
            <p:ph type="sldNum" sz="quarter" idx="5"/>
          </p:nvPr>
        </p:nvSpPr>
        <p:spPr/>
        <p:txBody>
          <a:bodyPr/>
          <a:lstStyle/>
          <a:p>
            <a:pPr>
              <a:defRPr/>
            </a:pPr>
            <a:fld id="{A3D44F8A-E56D-4B29-8DD6-35A74BC86FEC}" type="slidenum">
              <a:rPr lang="hu-HU" smtClean="0"/>
              <a:pPr>
                <a:defRPr/>
              </a:pPr>
              <a:t>9</a:t>
            </a:fld>
            <a:endParaRPr lang="hu-H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7" name="Átellenes sarkain kerekített téglalap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Cím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hu-HU" smtClean="0"/>
              <a:t>Mintacím szerkesztése</a:t>
            </a:r>
            <a:endParaRPr kumimoji="0" lang="en-US"/>
          </a:p>
        </p:txBody>
      </p:sp>
      <p:sp>
        <p:nvSpPr>
          <p:cNvPr id="9" name="Alcím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hu-HU" smtClean="0"/>
              <a:t>Alcím mintájának szerkesztése</a:t>
            </a:r>
            <a:endParaRPr kumimoji="0" lang="en-US"/>
          </a:p>
        </p:txBody>
      </p:sp>
      <p:sp>
        <p:nvSpPr>
          <p:cNvPr id="10" name="Dátum helye 9"/>
          <p:cNvSpPr>
            <a:spLocks noGrp="1"/>
          </p:cNvSpPr>
          <p:nvPr>
            <p:ph type="dt" sz="half" idx="10"/>
          </p:nvPr>
        </p:nvSpPr>
        <p:spPr>
          <a:xfrm>
            <a:off x="5562600" y="6509004"/>
            <a:ext cx="3002280" cy="274320"/>
          </a:xfrm>
        </p:spPr>
        <p:txBody>
          <a:bodyPr vert="horz" rtlCol="0"/>
          <a:lstStyle>
            <a:extLst/>
          </a:lstStyle>
          <a:p>
            <a:pPr>
              <a:defRPr/>
            </a:pPr>
            <a:fld id="{44FB2789-FD90-4B41-BCB2-508A1727AAAB}" type="datetimeFigureOut">
              <a:rPr lang="hu-HU" smtClean="0"/>
              <a:pPr>
                <a:defRPr/>
              </a:pPr>
              <a:t>2017.03.20.</a:t>
            </a:fld>
            <a:endParaRPr lang="hu-HU"/>
          </a:p>
        </p:txBody>
      </p:sp>
      <p:sp>
        <p:nvSpPr>
          <p:cNvPr id="11" name="Dia számának helye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A62A4CE5-94BA-4EE4-A961-55377D7E0069}" type="slidenum">
              <a:rPr lang="hu-HU" smtClean="0"/>
              <a:pPr>
                <a:defRPr/>
              </a:pPr>
              <a:t>‹#›</a:t>
            </a:fld>
            <a:endParaRPr lang="hu-HU"/>
          </a:p>
        </p:txBody>
      </p:sp>
      <p:sp>
        <p:nvSpPr>
          <p:cNvPr id="12" name="Élőláb helye 11"/>
          <p:cNvSpPr>
            <a:spLocks noGrp="1"/>
          </p:cNvSpPr>
          <p:nvPr>
            <p:ph type="ftr" sz="quarter" idx="12"/>
          </p:nvPr>
        </p:nvSpPr>
        <p:spPr>
          <a:xfrm>
            <a:off x="1600200" y="6509004"/>
            <a:ext cx="3907464" cy="274320"/>
          </a:xfrm>
        </p:spPr>
        <p:txBody>
          <a:bodyPr vert="horz" rtlCol="0"/>
          <a:lstStyle>
            <a:extLst/>
          </a:lstStyle>
          <a:p>
            <a:pPr>
              <a:defRPr/>
            </a:pPr>
            <a:endParaRPr lang="hu-H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pPr>
              <a:defRPr/>
            </a:pPr>
            <a:fld id="{6161ED1E-EADE-45E6-8BDF-7B5A7D38BDD1}" type="datetimeFigureOut">
              <a:rPr lang="hu-HU" smtClean="0"/>
              <a:pPr>
                <a:defRPr/>
              </a:pPr>
              <a:t>2017.03.20.</a:t>
            </a:fld>
            <a:endParaRPr lang="hu-HU"/>
          </a:p>
        </p:txBody>
      </p:sp>
      <p:sp>
        <p:nvSpPr>
          <p:cNvPr id="5" name="Élőláb helye 4"/>
          <p:cNvSpPr>
            <a:spLocks noGrp="1"/>
          </p:cNvSpPr>
          <p:nvPr>
            <p:ph type="ftr" sz="quarter" idx="11"/>
          </p:nvPr>
        </p:nvSpPr>
        <p:spPr/>
        <p:txBody>
          <a:bodyPr/>
          <a:lstStyle>
            <a:extLst/>
          </a:lstStyle>
          <a:p>
            <a:pPr>
              <a:defRPr/>
            </a:pPr>
            <a:endParaRPr lang="hu-HU"/>
          </a:p>
        </p:txBody>
      </p:sp>
      <p:sp>
        <p:nvSpPr>
          <p:cNvPr id="6" name="Dia számának helye 5"/>
          <p:cNvSpPr>
            <a:spLocks noGrp="1"/>
          </p:cNvSpPr>
          <p:nvPr>
            <p:ph type="sldNum" sz="quarter" idx="12"/>
          </p:nvPr>
        </p:nvSpPr>
        <p:spPr/>
        <p:txBody>
          <a:bodyPr/>
          <a:lstStyle>
            <a:extLst/>
          </a:lstStyle>
          <a:p>
            <a:pPr>
              <a:defRPr/>
            </a:pPr>
            <a:fld id="{1A082806-550F-4D3A-94B1-2AD1663216EC}" type="slidenum">
              <a:rPr lang="hu-HU" smtClean="0"/>
              <a:pPr>
                <a:defRPr/>
              </a:pPr>
              <a:t>‹#›</a:t>
            </a:fld>
            <a:endParaRPr lang="hu-H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629400" y="274638"/>
            <a:ext cx="2057400" cy="5851525"/>
          </a:xfrm>
        </p:spPr>
        <p:txBody>
          <a:bodyPr vert="eaVert"/>
          <a:lstStyle>
            <a:lvl1pPr algn="l">
              <a:defRPr/>
            </a:lvl1pPr>
            <a:extLst/>
          </a:lstStyle>
          <a:p>
            <a:r>
              <a:rPr kumimoji="0" lang="hu-HU" smtClean="0"/>
              <a:t>Mintacím szerkesztése</a:t>
            </a:r>
            <a:endParaRPr kumimoji="0" lang="en-US"/>
          </a:p>
        </p:txBody>
      </p:sp>
      <p:sp>
        <p:nvSpPr>
          <p:cNvPr id="3" name="Függőleges szöveg helye 2"/>
          <p:cNvSpPr>
            <a:spLocks noGrp="1"/>
          </p:cNvSpPr>
          <p:nvPr>
            <p:ph type="body" orient="vert" idx="1"/>
          </p:nvPr>
        </p:nvSpPr>
        <p:spPr>
          <a:xfrm>
            <a:off x="457200" y="274638"/>
            <a:ext cx="6019800" cy="5851525"/>
          </a:xfrm>
        </p:spPr>
        <p:txBody>
          <a:bodyPr vert="eaVert"/>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pPr>
              <a:defRPr/>
            </a:pPr>
            <a:fld id="{6161ED1E-EADE-45E6-8BDF-7B5A7D38BDD1}" type="datetimeFigureOut">
              <a:rPr lang="hu-HU" smtClean="0"/>
              <a:pPr>
                <a:defRPr/>
              </a:pPr>
              <a:t>2017.03.20.</a:t>
            </a:fld>
            <a:endParaRPr lang="hu-HU"/>
          </a:p>
        </p:txBody>
      </p:sp>
      <p:sp>
        <p:nvSpPr>
          <p:cNvPr id="5" name="Élőláb helye 4"/>
          <p:cNvSpPr>
            <a:spLocks noGrp="1"/>
          </p:cNvSpPr>
          <p:nvPr>
            <p:ph type="ftr" sz="quarter" idx="11"/>
          </p:nvPr>
        </p:nvSpPr>
        <p:spPr/>
        <p:txBody>
          <a:bodyPr/>
          <a:lstStyle>
            <a:extLst/>
          </a:lstStyle>
          <a:p>
            <a:pPr>
              <a:defRPr/>
            </a:pPr>
            <a:endParaRPr lang="hu-HU"/>
          </a:p>
        </p:txBody>
      </p:sp>
      <p:sp>
        <p:nvSpPr>
          <p:cNvPr id="6" name="Dia számának helye 5"/>
          <p:cNvSpPr>
            <a:spLocks noGrp="1"/>
          </p:cNvSpPr>
          <p:nvPr>
            <p:ph type="sldNum" sz="quarter" idx="12"/>
          </p:nvPr>
        </p:nvSpPr>
        <p:spPr/>
        <p:txBody>
          <a:bodyPr/>
          <a:lstStyle>
            <a:extLst/>
          </a:lstStyle>
          <a:p>
            <a:pPr>
              <a:defRPr/>
            </a:pPr>
            <a:fld id="{1A082806-550F-4D3A-94B1-2AD1663216EC}" type="slidenum">
              <a:rPr lang="hu-HU" smtClean="0"/>
              <a:pPr>
                <a:defRPr/>
              </a:pPr>
              <a:t>‹#›</a:t>
            </a:fld>
            <a:endParaRPr lang="hu-H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7" name="Téglalap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Tartalom helye 2"/>
          <p:cNvSpPr>
            <a:spLocks noGrp="1"/>
          </p:cNvSpPr>
          <p:nvPr>
            <p:ph idx="1"/>
          </p:nvPr>
        </p:nvSpPr>
        <p:spPr/>
        <p:txBody>
          <a:bodyPr/>
          <a:lstStyle>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Dátum helye 3"/>
          <p:cNvSpPr>
            <a:spLocks noGrp="1"/>
          </p:cNvSpPr>
          <p:nvPr>
            <p:ph type="dt" sz="half" idx="10"/>
          </p:nvPr>
        </p:nvSpPr>
        <p:spPr/>
        <p:txBody>
          <a:bodyPr/>
          <a:lstStyle>
            <a:extLst/>
          </a:lstStyle>
          <a:p>
            <a:pPr>
              <a:defRPr/>
            </a:pPr>
            <a:fld id="{9F3F07DF-7A60-4F33-901D-794D828B58B0}" type="datetimeFigureOut">
              <a:rPr lang="hu-HU" smtClean="0"/>
              <a:pPr>
                <a:defRPr/>
              </a:pPr>
              <a:t>2017.03.20.</a:t>
            </a:fld>
            <a:endParaRPr lang="hu-HU"/>
          </a:p>
        </p:txBody>
      </p:sp>
      <p:sp>
        <p:nvSpPr>
          <p:cNvPr id="5" name="Élőláb helye 4"/>
          <p:cNvSpPr>
            <a:spLocks noGrp="1"/>
          </p:cNvSpPr>
          <p:nvPr>
            <p:ph type="ftr" sz="quarter" idx="11"/>
          </p:nvPr>
        </p:nvSpPr>
        <p:spPr/>
        <p:txBody>
          <a:bodyPr/>
          <a:lstStyle>
            <a:extLst/>
          </a:lstStyle>
          <a:p>
            <a:pPr>
              <a:defRPr/>
            </a:pPr>
            <a:endParaRPr lang="hu-HU"/>
          </a:p>
        </p:txBody>
      </p:sp>
      <p:sp>
        <p:nvSpPr>
          <p:cNvPr id="6" name="Dia számának helye 5"/>
          <p:cNvSpPr>
            <a:spLocks noGrp="1"/>
          </p:cNvSpPr>
          <p:nvPr>
            <p:ph type="sldNum" sz="quarter" idx="12"/>
          </p:nvPr>
        </p:nvSpPr>
        <p:spPr/>
        <p:txBody>
          <a:bodyPr/>
          <a:lstStyle>
            <a:extLst/>
          </a:lstStyle>
          <a:p>
            <a:pPr>
              <a:defRPr/>
            </a:pPr>
            <a:fld id="{8F7D71E8-E680-4570-84C0-575B12E967BB}" type="slidenum">
              <a:rPr lang="hu-HU" smtClean="0"/>
              <a:pPr>
                <a:defRPr/>
              </a:pPr>
              <a:t>‹#›</a:t>
            </a:fld>
            <a:endParaRPr lang="hu-H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zakaszfejléc">
    <p:bg>
      <p:bgRef idx="1001">
        <a:schemeClr val="bg2"/>
      </p:bgRef>
    </p:bg>
    <p:spTree>
      <p:nvGrpSpPr>
        <p:cNvPr id="1" name=""/>
        <p:cNvGrpSpPr/>
        <p:nvPr/>
      </p:nvGrpSpPr>
      <p:grpSpPr>
        <a:xfrm>
          <a:off x="0" y="0"/>
          <a:ext cx="0" cy="0"/>
          <a:chOff x="0" y="0"/>
          <a:chExt cx="0" cy="0"/>
        </a:xfrm>
      </p:grpSpPr>
      <p:sp>
        <p:nvSpPr>
          <p:cNvPr id="7" name="Téglalap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Cím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hu-HU" smtClean="0"/>
              <a:t>Mintaszöveg szerkesztése</a:t>
            </a:r>
          </a:p>
        </p:txBody>
      </p:sp>
      <p:sp>
        <p:nvSpPr>
          <p:cNvPr id="8" name="Dátum helye 7"/>
          <p:cNvSpPr>
            <a:spLocks noGrp="1"/>
          </p:cNvSpPr>
          <p:nvPr>
            <p:ph type="dt" sz="half" idx="10"/>
          </p:nvPr>
        </p:nvSpPr>
        <p:spPr>
          <a:xfrm>
            <a:off x="5562600" y="6513670"/>
            <a:ext cx="3002280" cy="274320"/>
          </a:xfrm>
        </p:spPr>
        <p:txBody>
          <a:bodyPr vert="horz" rtlCol="0"/>
          <a:lstStyle>
            <a:extLst/>
          </a:lstStyle>
          <a:p>
            <a:pPr>
              <a:defRPr/>
            </a:pPr>
            <a:fld id="{6161ED1E-EADE-45E6-8BDF-7B5A7D38BDD1}" type="datetimeFigureOut">
              <a:rPr lang="hu-HU" smtClean="0"/>
              <a:pPr>
                <a:defRPr/>
              </a:pPr>
              <a:t>2017.03.20.</a:t>
            </a:fld>
            <a:endParaRPr lang="hu-HU"/>
          </a:p>
        </p:txBody>
      </p:sp>
      <p:sp>
        <p:nvSpPr>
          <p:cNvPr id="9" name="Dia számának helye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A082806-550F-4D3A-94B1-2AD1663216EC}" type="slidenum">
              <a:rPr lang="hu-HU" smtClean="0"/>
              <a:pPr>
                <a:defRPr/>
              </a:pPr>
              <a:t>‹#›</a:t>
            </a:fld>
            <a:endParaRPr lang="hu-HU"/>
          </a:p>
        </p:txBody>
      </p:sp>
      <p:sp>
        <p:nvSpPr>
          <p:cNvPr id="10" name="Élőláb helye 9"/>
          <p:cNvSpPr>
            <a:spLocks noGrp="1"/>
          </p:cNvSpPr>
          <p:nvPr>
            <p:ph type="ftr" sz="quarter" idx="12"/>
          </p:nvPr>
        </p:nvSpPr>
        <p:spPr>
          <a:xfrm>
            <a:off x="1600200" y="6513670"/>
            <a:ext cx="3907464" cy="274320"/>
          </a:xfrm>
        </p:spPr>
        <p:txBody>
          <a:bodyPr vert="horz" rtlCol="0"/>
          <a:lstStyle>
            <a:extLst/>
          </a:lstStyle>
          <a:p>
            <a:pPr>
              <a:defRPr/>
            </a:pPr>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extLst/>
          </a:lstStyle>
          <a:p>
            <a:r>
              <a:rPr kumimoji="0" lang="hu-HU" smtClean="0"/>
              <a:t>Mintacím szerkesztése</a:t>
            </a:r>
            <a:endParaRPr kumimoji="0" lang="en-US"/>
          </a:p>
        </p:txBody>
      </p:sp>
      <p:sp>
        <p:nvSpPr>
          <p:cNvPr id="3" name="Tartalom helye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4" name="Tartalom helye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5" name="Dátum helye 4"/>
          <p:cNvSpPr>
            <a:spLocks noGrp="1"/>
          </p:cNvSpPr>
          <p:nvPr>
            <p:ph type="dt" sz="half" idx="10"/>
          </p:nvPr>
        </p:nvSpPr>
        <p:spPr/>
        <p:txBody>
          <a:bodyPr/>
          <a:lstStyle>
            <a:extLst/>
          </a:lstStyle>
          <a:p>
            <a:pPr>
              <a:defRPr/>
            </a:pPr>
            <a:fld id="{6161ED1E-EADE-45E6-8BDF-7B5A7D38BDD1}" type="datetimeFigureOut">
              <a:rPr lang="hu-HU" smtClean="0"/>
              <a:pPr>
                <a:defRPr/>
              </a:pPr>
              <a:t>2017.03.20.</a:t>
            </a:fld>
            <a:endParaRPr lang="hu-HU"/>
          </a:p>
        </p:txBody>
      </p:sp>
      <p:sp>
        <p:nvSpPr>
          <p:cNvPr id="6" name="Élőláb helye 5"/>
          <p:cNvSpPr>
            <a:spLocks noGrp="1"/>
          </p:cNvSpPr>
          <p:nvPr>
            <p:ph type="ftr" sz="quarter" idx="11"/>
          </p:nvPr>
        </p:nvSpPr>
        <p:spPr/>
        <p:txBody>
          <a:bodyPr/>
          <a:lstStyle>
            <a:extLst/>
          </a:lstStyle>
          <a:p>
            <a:pPr>
              <a:defRPr/>
            </a:pPr>
            <a:endParaRPr lang="hu-HU"/>
          </a:p>
        </p:txBody>
      </p:sp>
      <p:sp>
        <p:nvSpPr>
          <p:cNvPr id="7" name="Dia számának helye 6"/>
          <p:cNvSpPr>
            <a:spLocks noGrp="1"/>
          </p:cNvSpPr>
          <p:nvPr>
            <p:ph type="sldNum" sz="quarter" idx="12"/>
          </p:nvPr>
        </p:nvSpPr>
        <p:spPr>
          <a:xfrm>
            <a:off x="8641080" y="6514568"/>
            <a:ext cx="464288" cy="274320"/>
          </a:xfrm>
        </p:spPr>
        <p:txBody>
          <a:bodyPr/>
          <a:lstStyle>
            <a:extLst/>
          </a:lstStyle>
          <a:p>
            <a:pPr>
              <a:defRPr/>
            </a:pPr>
            <a:fld id="{1A082806-550F-4D3A-94B1-2AD1663216EC}" type="slidenum">
              <a:rPr lang="hu-HU" smtClean="0"/>
              <a:pPr>
                <a:defRPr/>
              </a:pPr>
              <a:t>‹#›</a:t>
            </a:fld>
            <a:endParaRPr lang="hu-HU"/>
          </a:p>
        </p:txBody>
      </p:sp>
      <p:sp>
        <p:nvSpPr>
          <p:cNvPr id="10" name="Téglalap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10" name="Téglalap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Téglalap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Cím 1"/>
          <p:cNvSpPr>
            <a:spLocks noGrp="1"/>
          </p:cNvSpPr>
          <p:nvPr>
            <p:ph type="title"/>
          </p:nvPr>
        </p:nvSpPr>
        <p:spPr>
          <a:xfrm>
            <a:off x="457200" y="251948"/>
            <a:ext cx="8229600" cy="1143000"/>
          </a:xfrm>
        </p:spPr>
        <p:txBody>
          <a:bodyPr anchor="b"/>
          <a:lstStyle>
            <a:lvl1pPr>
              <a:defRPr/>
            </a:lvl1pPr>
            <a:extLst/>
          </a:lstStyle>
          <a:p>
            <a:r>
              <a:rPr kumimoji="0" lang="hu-HU" smtClean="0"/>
              <a:t>Mintacím szerkesztése</a:t>
            </a:r>
            <a:endParaRPr kumimoji="0" lang="en-US"/>
          </a:p>
        </p:txBody>
      </p:sp>
      <p:sp>
        <p:nvSpPr>
          <p:cNvPr id="3" name="Szöveg helye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4" name="Szöveg helye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hu-HU" smtClean="0"/>
              <a:t>Mintaszöveg szerkesztése</a:t>
            </a:r>
          </a:p>
        </p:txBody>
      </p:sp>
      <p:sp>
        <p:nvSpPr>
          <p:cNvPr id="5" name="Tartalom helye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6" name="Tartalom helye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7" name="Dátum helye 6"/>
          <p:cNvSpPr>
            <a:spLocks noGrp="1"/>
          </p:cNvSpPr>
          <p:nvPr>
            <p:ph type="dt" sz="half" idx="10"/>
          </p:nvPr>
        </p:nvSpPr>
        <p:spPr/>
        <p:txBody>
          <a:bodyPr/>
          <a:lstStyle>
            <a:extLst/>
          </a:lstStyle>
          <a:p>
            <a:pPr>
              <a:defRPr/>
            </a:pPr>
            <a:fld id="{6161ED1E-EADE-45E6-8BDF-7B5A7D38BDD1}" type="datetimeFigureOut">
              <a:rPr lang="hu-HU" smtClean="0"/>
              <a:pPr>
                <a:defRPr/>
              </a:pPr>
              <a:t>2017.03.20.</a:t>
            </a:fld>
            <a:endParaRPr lang="hu-HU"/>
          </a:p>
        </p:txBody>
      </p:sp>
      <p:sp>
        <p:nvSpPr>
          <p:cNvPr id="8" name="Élőláb helye 7"/>
          <p:cNvSpPr>
            <a:spLocks noGrp="1"/>
          </p:cNvSpPr>
          <p:nvPr>
            <p:ph type="ftr" sz="quarter" idx="11"/>
          </p:nvPr>
        </p:nvSpPr>
        <p:spPr/>
        <p:txBody>
          <a:bodyPr/>
          <a:lstStyle>
            <a:extLst/>
          </a:lstStyle>
          <a:p>
            <a:pPr>
              <a:defRPr/>
            </a:pPr>
            <a:endParaRPr lang="hu-HU"/>
          </a:p>
        </p:txBody>
      </p:sp>
      <p:sp>
        <p:nvSpPr>
          <p:cNvPr id="9" name="Dia számának helye 8"/>
          <p:cNvSpPr>
            <a:spLocks noGrp="1"/>
          </p:cNvSpPr>
          <p:nvPr>
            <p:ph type="sldNum" sz="quarter" idx="12"/>
          </p:nvPr>
        </p:nvSpPr>
        <p:spPr>
          <a:xfrm>
            <a:off x="8641080" y="6514568"/>
            <a:ext cx="464288" cy="274320"/>
          </a:xfrm>
        </p:spPr>
        <p:txBody>
          <a:bodyPr/>
          <a:lstStyle>
            <a:extLst/>
          </a:lstStyle>
          <a:p>
            <a:pPr>
              <a:defRPr/>
            </a:pPr>
            <a:fld id="{1A082806-550F-4D3A-94B1-2AD1663216EC}" type="slidenum">
              <a:rPr lang="hu-HU" smtClean="0"/>
              <a:pPr>
                <a:defRPr/>
              </a:pPr>
              <a:t>‹#›</a:t>
            </a:fld>
            <a:endParaRPr lang="hu-H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a:xfrm>
            <a:off x="457200" y="253218"/>
            <a:ext cx="8229600" cy="1143000"/>
          </a:xfrm>
        </p:spPr>
        <p:txBody>
          <a:bodyPr/>
          <a:lstStyle>
            <a:extLst/>
          </a:lstStyle>
          <a:p>
            <a:r>
              <a:rPr kumimoji="0" lang="hu-HU" smtClean="0"/>
              <a:t>Mintacím szerkesztése</a:t>
            </a:r>
            <a:endParaRPr kumimoji="0" lang="en-US"/>
          </a:p>
        </p:txBody>
      </p:sp>
      <p:sp>
        <p:nvSpPr>
          <p:cNvPr id="3" name="Dátum helye 2"/>
          <p:cNvSpPr>
            <a:spLocks noGrp="1"/>
          </p:cNvSpPr>
          <p:nvPr>
            <p:ph type="dt" sz="half" idx="10"/>
          </p:nvPr>
        </p:nvSpPr>
        <p:spPr/>
        <p:txBody>
          <a:bodyPr/>
          <a:lstStyle>
            <a:extLst/>
          </a:lstStyle>
          <a:p>
            <a:pPr>
              <a:defRPr/>
            </a:pPr>
            <a:fld id="{CC9EA705-1A4D-4C21-9BD3-448140285029}" type="datetimeFigureOut">
              <a:rPr lang="hu-HU" smtClean="0"/>
              <a:pPr>
                <a:defRPr/>
              </a:pPr>
              <a:t>2017.03.20.</a:t>
            </a:fld>
            <a:endParaRPr lang="hu-HU"/>
          </a:p>
        </p:txBody>
      </p:sp>
      <p:sp>
        <p:nvSpPr>
          <p:cNvPr id="4" name="Élőláb helye 3"/>
          <p:cNvSpPr>
            <a:spLocks noGrp="1"/>
          </p:cNvSpPr>
          <p:nvPr>
            <p:ph type="ftr" sz="quarter" idx="11"/>
          </p:nvPr>
        </p:nvSpPr>
        <p:spPr/>
        <p:txBody>
          <a:bodyPr/>
          <a:lstStyle>
            <a:extLst/>
          </a:lstStyle>
          <a:p>
            <a:pPr>
              <a:defRPr/>
            </a:pPr>
            <a:endParaRPr lang="hu-HU"/>
          </a:p>
        </p:txBody>
      </p:sp>
      <p:sp>
        <p:nvSpPr>
          <p:cNvPr id="5" name="Dia számának helye 4"/>
          <p:cNvSpPr>
            <a:spLocks noGrp="1"/>
          </p:cNvSpPr>
          <p:nvPr>
            <p:ph type="sldNum" sz="quarter" idx="12"/>
          </p:nvPr>
        </p:nvSpPr>
        <p:spPr/>
        <p:txBody>
          <a:bodyPr/>
          <a:lstStyle>
            <a:extLst/>
          </a:lstStyle>
          <a:p>
            <a:pPr>
              <a:defRPr/>
            </a:pPr>
            <a:fld id="{7749CB2F-A52A-4D87-A05A-0CD773257406}" type="slidenum">
              <a:rPr lang="hu-HU" smtClean="0"/>
              <a:pPr>
                <a:defRPr/>
              </a:pPr>
              <a:t>‹#›</a:t>
            </a:fld>
            <a:endParaRPr lang="hu-HU"/>
          </a:p>
        </p:txBody>
      </p:sp>
      <p:sp>
        <p:nvSpPr>
          <p:cNvPr id="7" name="Téglalap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bg>
      <p:bgPr>
        <a:gradFill rotWithShape="1">
          <a:gsLst>
            <a:gs pos="0">
              <a:schemeClr val="bg2">
                <a:tint val="75000"/>
                <a:satMod val="400000"/>
              </a:schemeClr>
            </a:gs>
            <a:gs pos="20000">
              <a:schemeClr val="bg2">
                <a:tint val="80000"/>
                <a:satMod val="355000"/>
              </a:schemeClr>
            </a:gs>
            <a:gs pos="100000">
              <a:srgbClr val="669900"/>
            </a:gs>
          </a:gsLst>
          <a:path path="circle">
            <a:fillToRect l="67500" t="35000" r="32500" b="65000"/>
          </a:path>
        </a:gradFill>
        <a:effectLst/>
      </p:bgPr>
    </p:bg>
    <p:spTree>
      <p:nvGrpSpPr>
        <p:cNvPr id="1" name=""/>
        <p:cNvGrpSpPr/>
        <p:nvPr/>
      </p:nvGrpSpPr>
      <p:grpSpPr>
        <a:xfrm>
          <a:off x="0" y="0"/>
          <a:ext cx="0" cy="0"/>
          <a:chOff x="0" y="0"/>
          <a:chExt cx="0" cy="0"/>
        </a:xfrm>
      </p:grpSpPr>
      <p:sp>
        <p:nvSpPr>
          <p:cNvPr id="2" name="Dátum helye 1"/>
          <p:cNvSpPr>
            <a:spLocks noGrp="1"/>
          </p:cNvSpPr>
          <p:nvPr>
            <p:ph type="dt" sz="half" idx="10"/>
          </p:nvPr>
        </p:nvSpPr>
        <p:spPr/>
        <p:txBody>
          <a:bodyPr/>
          <a:lstStyle>
            <a:extLst/>
          </a:lstStyle>
          <a:p>
            <a:pPr>
              <a:defRPr/>
            </a:pPr>
            <a:fld id="{00FEE672-1551-4AC8-8EF5-FCC54250ACF7}" type="datetimeFigureOut">
              <a:rPr lang="hu-HU" smtClean="0"/>
              <a:pPr>
                <a:defRPr/>
              </a:pPr>
              <a:t>2017.03.20.</a:t>
            </a:fld>
            <a:endParaRPr lang="hu-HU" dirty="0"/>
          </a:p>
        </p:txBody>
      </p:sp>
      <p:sp>
        <p:nvSpPr>
          <p:cNvPr id="3" name="Élőláb helye 2"/>
          <p:cNvSpPr>
            <a:spLocks noGrp="1"/>
          </p:cNvSpPr>
          <p:nvPr>
            <p:ph type="ftr" sz="quarter" idx="11"/>
          </p:nvPr>
        </p:nvSpPr>
        <p:spPr/>
        <p:txBody>
          <a:bodyPr/>
          <a:lstStyle>
            <a:extLst/>
          </a:lstStyle>
          <a:p>
            <a:pPr>
              <a:defRPr/>
            </a:pPr>
            <a:endParaRPr lang="hu-HU"/>
          </a:p>
        </p:txBody>
      </p:sp>
      <p:sp>
        <p:nvSpPr>
          <p:cNvPr id="4" name="Dia számának helye 3"/>
          <p:cNvSpPr>
            <a:spLocks noGrp="1"/>
          </p:cNvSpPr>
          <p:nvPr>
            <p:ph type="sldNum" sz="quarter" idx="12"/>
          </p:nvPr>
        </p:nvSpPr>
        <p:spPr/>
        <p:txBody>
          <a:bodyPr/>
          <a:lstStyle>
            <a:extLst/>
          </a:lstStyle>
          <a:p>
            <a:pPr>
              <a:defRPr/>
            </a:pPr>
            <a:fld id="{3E0CB661-9294-4CEA-ABA9-0EC80BFFB9DA}" type="slidenum">
              <a:rPr lang="hu-HU" smtClean="0"/>
              <a:pPr>
                <a:defRPr/>
              </a:pPr>
              <a:t>‹#›</a:t>
            </a:fld>
            <a:endParaRPr lang="hu-HU"/>
          </a:p>
        </p:txBody>
      </p:sp>
      <p:pic>
        <p:nvPicPr>
          <p:cNvPr id="5" name="Kép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635375" y="260648"/>
            <a:ext cx="1728788" cy="1171575"/>
          </a:xfrm>
          <a:prstGeom prst="rect">
            <a:avLst/>
          </a:prstGeom>
          <a:noFill/>
          <a:ln>
            <a:noFill/>
          </a:ln>
          <a:effectLst>
            <a:glow rad="139700">
              <a:schemeClr val="accent5">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noChangeArrowheads="1"/>
          </p:cNvPicPr>
          <p:nvPr userDrawn="1"/>
        </p:nvPicPr>
        <p:blipFill rotWithShape="1">
          <a:blip r:embed="rId3" cstate="screen">
            <a:extLst/>
          </a:blip>
          <a:srcRect b="13235"/>
          <a:stretch/>
        </p:blipFill>
        <p:spPr bwMode="auto">
          <a:xfrm>
            <a:off x="539552" y="260648"/>
            <a:ext cx="864096" cy="8625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574328" lon="20784589" rev="592711"/>
            </a:camera>
            <a:lightRig rig="threePt" dir="t"/>
          </a:scene3d>
          <a:sp3d contourW="6350" prstMaterial="matte">
            <a:bevelT w="101600" h="101600"/>
            <a:contourClr>
              <a:srgbClr val="969696"/>
            </a:contourClr>
          </a:sp3d>
        </p:spPr>
      </p:pic>
    </p:spTree>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Tartalomrész képaláírással">
    <p:bg>
      <p:bgRef idx="1001">
        <a:schemeClr val="bg2"/>
      </p:bgRef>
    </p:bg>
    <p:spTree>
      <p:nvGrpSpPr>
        <p:cNvPr id="1" name=""/>
        <p:cNvGrpSpPr/>
        <p:nvPr/>
      </p:nvGrpSpPr>
      <p:grpSpPr>
        <a:xfrm>
          <a:off x="0" y="0"/>
          <a:ext cx="0" cy="0"/>
          <a:chOff x="0" y="0"/>
          <a:chExt cx="0" cy="0"/>
        </a:xfrm>
      </p:grpSpPr>
      <p:sp>
        <p:nvSpPr>
          <p:cNvPr id="8" name="Téglalap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Cím 1"/>
          <p:cNvSpPr>
            <a:spLocks noGrp="1"/>
          </p:cNvSpPr>
          <p:nvPr>
            <p:ph type="title"/>
          </p:nvPr>
        </p:nvSpPr>
        <p:spPr>
          <a:xfrm>
            <a:off x="4963136" y="304800"/>
            <a:ext cx="3931920" cy="762000"/>
          </a:xfrm>
        </p:spPr>
        <p:txBody>
          <a:bodyPr anchor="b"/>
          <a:lstStyle>
            <a:lvl1pPr marL="0" algn="r">
              <a:buNone/>
              <a:defRPr sz="2000" b="1"/>
            </a:lvl1pPr>
            <a:extLst/>
          </a:lstStyle>
          <a:p>
            <a:r>
              <a:rPr kumimoji="0" lang="hu-HU" smtClean="0"/>
              <a:t>Mintacím szerkesztése</a:t>
            </a:r>
            <a:endParaRPr kumimoji="0" lang="en-US"/>
          </a:p>
        </p:txBody>
      </p:sp>
      <p:sp>
        <p:nvSpPr>
          <p:cNvPr id="3" name="Szöveg helye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hu-HU" smtClean="0"/>
              <a:t>Mintaszöveg szerkesztése</a:t>
            </a:r>
          </a:p>
        </p:txBody>
      </p:sp>
      <p:sp>
        <p:nvSpPr>
          <p:cNvPr id="4" name="Tartalom helye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hu-HU" smtClean="0"/>
              <a:t>Mintaszöveg szerkesztése</a:t>
            </a:r>
          </a:p>
          <a:p>
            <a:pPr lvl="1" eaLnBrk="1" latinLnBrk="0" hangingPunct="1"/>
            <a:r>
              <a:rPr lang="hu-HU" smtClean="0"/>
              <a:t>Második szint</a:t>
            </a:r>
          </a:p>
          <a:p>
            <a:pPr lvl="2" eaLnBrk="1" latinLnBrk="0" hangingPunct="1"/>
            <a:r>
              <a:rPr lang="hu-HU" smtClean="0"/>
              <a:t>Harmadik szint</a:t>
            </a:r>
          </a:p>
          <a:p>
            <a:pPr lvl="3" eaLnBrk="1" latinLnBrk="0" hangingPunct="1"/>
            <a:r>
              <a:rPr lang="hu-HU" smtClean="0"/>
              <a:t>Negyedik szint</a:t>
            </a:r>
          </a:p>
          <a:p>
            <a:pPr lvl="4" eaLnBrk="1" latinLnBrk="0" hangingPunct="1"/>
            <a:r>
              <a:rPr lang="hu-HU" smtClean="0"/>
              <a:t>Ötödik szint</a:t>
            </a:r>
            <a:endParaRPr kumimoji="0" lang="en-US"/>
          </a:p>
        </p:txBody>
      </p:sp>
      <p:sp>
        <p:nvSpPr>
          <p:cNvPr id="9" name="Dátum helye 8"/>
          <p:cNvSpPr>
            <a:spLocks noGrp="1"/>
          </p:cNvSpPr>
          <p:nvPr>
            <p:ph type="dt" sz="half" idx="10"/>
          </p:nvPr>
        </p:nvSpPr>
        <p:spPr>
          <a:xfrm>
            <a:off x="5562600" y="6513670"/>
            <a:ext cx="3002280" cy="274320"/>
          </a:xfrm>
        </p:spPr>
        <p:txBody>
          <a:bodyPr vert="horz" rtlCol="0"/>
          <a:lstStyle>
            <a:extLst/>
          </a:lstStyle>
          <a:p>
            <a:pPr>
              <a:defRPr/>
            </a:pPr>
            <a:fld id="{6161ED1E-EADE-45E6-8BDF-7B5A7D38BDD1}" type="datetimeFigureOut">
              <a:rPr lang="hu-HU" smtClean="0"/>
              <a:pPr>
                <a:defRPr/>
              </a:pPr>
              <a:t>2017.03.20.</a:t>
            </a:fld>
            <a:endParaRPr lang="hu-HU"/>
          </a:p>
        </p:txBody>
      </p:sp>
      <p:sp>
        <p:nvSpPr>
          <p:cNvPr id="10" name="Dia számának helye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A082806-550F-4D3A-94B1-2AD1663216EC}" type="slidenum">
              <a:rPr lang="hu-HU" smtClean="0"/>
              <a:pPr>
                <a:defRPr/>
              </a:pPr>
              <a:t>‹#›</a:t>
            </a:fld>
            <a:endParaRPr lang="hu-HU"/>
          </a:p>
        </p:txBody>
      </p:sp>
      <p:sp>
        <p:nvSpPr>
          <p:cNvPr id="11" name="Élőláb helye 10"/>
          <p:cNvSpPr>
            <a:spLocks noGrp="1"/>
          </p:cNvSpPr>
          <p:nvPr>
            <p:ph type="ftr" sz="quarter" idx="12"/>
          </p:nvPr>
        </p:nvSpPr>
        <p:spPr>
          <a:xfrm>
            <a:off x="1600200" y="6513670"/>
            <a:ext cx="3907464" cy="274320"/>
          </a:xfrm>
        </p:spPr>
        <p:txBody>
          <a:bodyPr vert="horz" rtlCol="0"/>
          <a:lstStyle>
            <a:extLst/>
          </a:lstStyle>
          <a:p>
            <a:pPr>
              <a:defRPr/>
            </a:pPr>
            <a:endParaRPr lang="hu-H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3040443" y="4724400"/>
            <a:ext cx="5486400" cy="664536"/>
          </a:xfrm>
        </p:spPr>
        <p:txBody>
          <a:bodyPr anchor="b"/>
          <a:lstStyle>
            <a:lvl1pPr marL="0" algn="r">
              <a:buNone/>
              <a:defRPr sz="2000" b="1"/>
            </a:lvl1pPr>
            <a:extLst/>
          </a:lstStyle>
          <a:p>
            <a:r>
              <a:rPr kumimoji="0" lang="hu-HU" smtClean="0"/>
              <a:t>Mintacím szerkesztése</a:t>
            </a:r>
            <a:endParaRPr kumimoji="0" lang="en-US"/>
          </a:p>
        </p:txBody>
      </p:sp>
      <p:sp>
        <p:nvSpPr>
          <p:cNvPr id="4" name="Szöveg helye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hu-HU" smtClean="0"/>
              <a:t>Mintaszöveg szerkesztése</a:t>
            </a:r>
          </a:p>
        </p:txBody>
      </p:sp>
      <p:sp>
        <p:nvSpPr>
          <p:cNvPr id="13" name="Kép helye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hu-HU" smtClean="0">
                <a:solidFill>
                  <a:schemeClr val="lt1"/>
                </a:solidFill>
                <a:latin typeface="+mn-lt"/>
                <a:ea typeface="+mn-ea"/>
                <a:cs typeface="+mn-cs"/>
              </a:rPr>
              <a:t>Kép beszúrásához kattintson az ikonra</a:t>
            </a:r>
            <a:endParaRPr kumimoji="0" lang="en-US" dirty="0">
              <a:solidFill>
                <a:schemeClr val="lt1"/>
              </a:solidFill>
              <a:latin typeface="+mn-lt"/>
              <a:ea typeface="+mn-ea"/>
              <a:cs typeface="+mn-cs"/>
            </a:endParaRPr>
          </a:p>
        </p:txBody>
      </p:sp>
      <p:sp>
        <p:nvSpPr>
          <p:cNvPr id="8" name="Dátum helye 7"/>
          <p:cNvSpPr>
            <a:spLocks noGrp="1"/>
          </p:cNvSpPr>
          <p:nvPr>
            <p:ph type="dt" sz="half" idx="10"/>
          </p:nvPr>
        </p:nvSpPr>
        <p:spPr>
          <a:xfrm>
            <a:off x="5562600" y="6509004"/>
            <a:ext cx="3002280" cy="274320"/>
          </a:xfrm>
        </p:spPr>
        <p:txBody>
          <a:bodyPr vert="horz" rtlCol="0"/>
          <a:lstStyle>
            <a:extLst/>
          </a:lstStyle>
          <a:p>
            <a:pPr>
              <a:defRPr/>
            </a:pPr>
            <a:fld id="{6161ED1E-EADE-45E6-8BDF-7B5A7D38BDD1}" type="datetimeFigureOut">
              <a:rPr lang="hu-HU" smtClean="0"/>
              <a:pPr>
                <a:defRPr/>
              </a:pPr>
              <a:t>2017.03.20.</a:t>
            </a:fld>
            <a:endParaRPr lang="hu-HU"/>
          </a:p>
        </p:txBody>
      </p:sp>
      <p:sp>
        <p:nvSpPr>
          <p:cNvPr id="9" name="Dia számának helye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1A082806-550F-4D3A-94B1-2AD1663216EC}" type="slidenum">
              <a:rPr lang="hu-HU" smtClean="0"/>
              <a:pPr>
                <a:defRPr/>
              </a:pPr>
              <a:t>‹#›</a:t>
            </a:fld>
            <a:endParaRPr lang="hu-HU"/>
          </a:p>
        </p:txBody>
      </p:sp>
      <p:sp>
        <p:nvSpPr>
          <p:cNvPr id="10" name="Élőláb helye 9"/>
          <p:cNvSpPr>
            <a:spLocks noGrp="1"/>
          </p:cNvSpPr>
          <p:nvPr>
            <p:ph type="ftr" sz="quarter" idx="12"/>
          </p:nvPr>
        </p:nvSpPr>
        <p:spPr>
          <a:xfrm>
            <a:off x="1600200" y="6509004"/>
            <a:ext cx="3907464" cy="274320"/>
          </a:xfrm>
        </p:spPr>
        <p:txBody>
          <a:bodyPr vert="horz" rtlCol="0"/>
          <a:lstStyle>
            <a:extLst/>
          </a:lstStyle>
          <a:p>
            <a:pPr>
              <a:defRPr/>
            </a:pPr>
            <a:endParaRPr lang="hu-H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Átellenes sarkain kerekített téglalap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Élőláb helye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hu-HU"/>
          </a:p>
        </p:txBody>
      </p:sp>
      <p:sp>
        <p:nvSpPr>
          <p:cNvPr id="14" name="Dátum helye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fld id="{6161ED1E-EADE-45E6-8BDF-7B5A7D38BDD1}" type="datetimeFigureOut">
              <a:rPr lang="hu-HU" smtClean="0"/>
              <a:pPr>
                <a:defRPr/>
              </a:pPr>
              <a:t>2017.03.20.</a:t>
            </a:fld>
            <a:endParaRPr lang="hu-HU"/>
          </a:p>
        </p:txBody>
      </p:sp>
      <p:sp>
        <p:nvSpPr>
          <p:cNvPr id="23" name="Dia számának helye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1A082806-550F-4D3A-94B1-2AD1663216EC}" type="slidenum">
              <a:rPr lang="hu-HU" smtClean="0"/>
              <a:pPr>
                <a:defRPr/>
              </a:pPr>
              <a:t>‹#›</a:t>
            </a:fld>
            <a:endParaRPr lang="hu-HU"/>
          </a:p>
        </p:txBody>
      </p:sp>
      <p:sp>
        <p:nvSpPr>
          <p:cNvPr id="22" name="Cím helye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hu-HU" smtClean="0"/>
              <a:t>Mintacím szerkesztése</a:t>
            </a:r>
            <a:endParaRPr kumimoji="0" lang="en-US"/>
          </a:p>
        </p:txBody>
      </p:sp>
      <p:sp>
        <p:nvSpPr>
          <p:cNvPr id="13" name="Szöveg helye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hu-HU" smtClean="0"/>
              <a:t>Mintaszöveg szerkesztése</a:t>
            </a:r>
          </a:p>
          <a:p>
            <a:pPr lvl="1" eaLnBrk="1" latinLnBrk="0" hangingPunct="1"/>
            <a:r>
              <a:rPr kumimoji="0" lang="hu-HU" smtClean="0"/>
              <a:t>Második szint</a:t>
            </a:r>
          </a:p>
          <a:p>
            <a:pPr lvl="2" eaLnBrk="1" latinLnBrk="0" hangingPunct="1"/>
            <a:r>
              <a:rPr kumimoji="0" lang="hu-HU" smtClean="0"/>
              <a:t>Harmadik szint</a:t>
            </a:r>
          </a:p>
          <a:p>
            <a:pPr lvl="3" eaLnBrk="1" latinLnBrk="0" hangingPunct="1"/>
            <a:r>
              <a:rPr kumimoji="0" lang="hu-HU" smtClean="0"/>
              <a:t>Negyedik szint</a:t>
            </a:r>
          </a:p>
          <a:p>
            <a:pPr lvl="4" eaLnBrk="1" latinLnBrk="0" hangingPunct="1"/>
            <a:r>
              <a:rPr kumimoji="0" lang="hu-HU" smtClean="0"/>
              <a:t>Ötödik szint</a:t>
            </a:r>
            <a:endParaRPr kumimoji="0" lang="en-US"/>
          </a:p>
        </p:txBody>
      </p:sp>
    </p:spTree>
  </p:cSld>
  <p:clrMap bg1="dk1" tx1="lt1" bg2="dk2" tx2="lt2" accent1="accent1" accent2="accent2" accent3="accent3" accent4="accent4" accent5="accent5" accent6="accent6" hlink="hlink" folHlink="folHlink"/>
  <p:sldLayoutIdLst>
    <p:sldLayoutId id="2147484371" r:id="rId1"/>
    <p:sldLayoutId id="2147484372" r:id="rId2"/>
    <p:sldLayoutId id="2147484373" r:id="rId3"/>
    <p:sldLayoutId id="2147484374" r:id="rId4"/>
    <p:sldLayoutId id="2147484375" r:id="rId5"/>
    <p:sldLayoutId id="2147484376" r:id="rId6"/>
    <p:sldLayoutId id="2147484377" r:id="rId7"/>
    <p:sldLayoutId id="2147484378" r:id="rId8"/>
    <p:sldLayoutId id="2147484379" r:id="rId9"/>
    <p:sldLayoutId id="2147484380" r:id="rId10"/>
    <p:sldLayoutId id="2147484381"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hemeOverride" Target="../theme/themeOverride1.xml"/><Relationship Id="rId5" Type="http://schemas.openxmlformats.org/officeDocument/2006/relationships/image" Target="../media/image2.jpe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3.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hyperlink" Target="http://www.google.hu/url?sa=i&amp;rct=j&amp;q=&amp;esrc=s&amp;source=images&amp;cd=&amp;cad=rja&amp;uact=8&amp;ved=0ahUKEwjRh8n749vSAhUKWSwKHXrTCiUQjRwIBw&amp;url=http://barangolj-velem.hu/index.php?oldal%3Dturak%26cikkid%3D24&amp;psig=AFQjCNFkVbpnUsdj9JuRsl6bmxNb-CIAzw&amp;ust=1489779587384012"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 Id="rId9" Type="http://schemas.openxmlformats.org/officeDocument/2006/relationships/image" Target="../media/image33.png"/></Relationships>
</file>

<file path=ppt/slides/_rels/slide17.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37.png"/><Relationship Id="rId5" Type="http://schemas.openxmlformats.org/officeDocument/2006/relationships/image" Target="../media/image36.png"/><Relationship Id="rId4"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www.google.hu/url?sa=i&amp;rct=j&amp;q=&amp;esrc=s&amp;source=images&amp;cd=&amp;cad=rja&amp;uact=8&amp;ved=0ahUKEwiKmMno19vSAhXGORQKHZBhCk4QjRwIBw&amp;url=http://hellodelsomogy.hu/2016/10/04/fedezd-fel-az-erdot-az-erdeszekkel/&amp;psig=AFQjCNH4ABNgJUxP6kyz30mpITM7kZPv1g&amp;ust=1489776344417549" TargetMode="External"/><Relationship Id="rId7"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jpe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75000"/>
                <a:satMod val="400000"/>
              </a:schemeClr>
            </a:gs>
            <a:gs pos="20000">
              <a:schemeClr val="bg2">
                <a:tint val="80000"/>
                <a:satMod val="355000"/>
              </a:schemeClr>
            </a:gs>
            <a:gs pos="100000">
              <a:srgbClr val="669900"/>
            </a:gs>
          </a:gsLst>
          <a:path path="circle">
            <a:fillToRect l="67500" t="35000" r="32500" b="65000"/>
          </a:path>
        </a:gradFill>
        <a:effectLst/>
      </p:bgPr>
    </p:bg>
    <p:spTree>
      <p:nvGrpSpPr>
        <p:cNvPr id="1" name=""/>
        <p:cNvGrpSpPr/>
        <p:nvPr/>
      </p:nvGrpSpPr>
      <p:grpSpPr>
        <a:xfrm>
          <a:off x="0" y="0"/>
          <a:ext cx="0" cy="0"/>
          <a:chOff x="0" y="0"/>
          <a:chExt cx="0" cy="0"/>
        </a:xfrm>
      </p:grpSpPr>
      <p:sp>
        <p:nvSpPr>
          <p:cNvPr id="3074" name="Subtitle 2"/>
          <p:cNvSpPr>
            <a:spLocks noGrp="1"/>
          </p:cNvSpPr>
          <p:nvPr>
            <p:ph type="subTitle" idx="4294967295"/>
          </p:nvPr>
        </p:nvSpPr>
        <p:spPr>
          <a:xfrm>
            <a:off x="0" y="4868863"/>
            <a:ext cx="9144000" cy="1511300"/>
          </a:xfrm>
        </p:spPr>
        <p:txBody>
          <a:bodyPr/>
          <a:lstStyle/>
          <a:p>
            <a:pPr marL="0" indent="0" algn="ctr" eaLnBrk="1" hangingPunct="1">
              <a:buFont typeface="Arial" charset="0"/>
              <a:buNone/>
            </a:pPr>
            <a:endParaRPr lang="hu-HU" altLang="hu-HU" sz="2400" b="1" smtClean="0">
              <a:latin typeface="Palatino Linotype" pitchFamily="18" charset="0"/>
            </a:endParaRPr>
          </a:p>
          <a:p>
            <a:pPr marL="0" indent="0" algn="ctr" eaLnBrk="1" hangingPunct="1">
              <a:buFont typeface="Arial" charset="0"/>
              <a:buNone/>
            </a:pPr>
            <a:r>
              <a:rPr lang="hu-HU" altLang="hu-HU" sz="2400" b="1" smtClean="0">
                <a:latin typeface="Palatino Linotype" pitchFamily="18" charset="0"/>
              </a:rPr>
              <a:t>Földművelésügyi Minisztérium</a:t>
            </a:r>
          </a:p>
          <a:p>
            <a:pPr marL="0" indent="0" algn="ctr" eaLnBrk="1" hangingPunct="1">
              <a:buFont typeface="Arial" charset="0"/>
              <a:buNone/>
            </a:pPr>
            <a:r>
              <a:rPr lang="hu-HU" altLang="hu-HU" sz="2400" b="1" smtClean="0">
                <a:latin typeface="Palatino Linotype" pitchFamily="18" charset="0"/>
              </a:rPr>
              <a:t>Állami Földekért Felelős Államtitkárság</a:t>
            </a:r>
            <a:endParaRPr lang="hu-HU" altLang="hu-HU" sz="2200" smtClean="0">
              <a:latin typeface="Palatino Linotype" pitchFamily="18" charset="0"/>
            </a:endParaRPr>
          </a:p>
          <a:p>
            <a:pPr marL="0" indent="0" algn="ctr" eaLnBrk="1" hangingPunct="1">
              <a:buFont typeface="Arial" charset="0"/>
              <a:buNone/>
            </a:pPr>
            <a:endParaRPr lang="hu-HU" altLang="hu-HU" sz="1000" smtClean="0">
              <a:latin typeface="Palatino Linotype" pitchFamily="18" charset="0"/>
            </a:endParaRPr>
          </a:p>
        </p:txBody>
      </p:sp>
      <p:pic>
        <p:nvPicPr>
          <p:cNvPr id="13317" name="Picture 5"/>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3924300" y="3284538"/>
            <a:ext cx="1377950" cy="1397000"/>
          </a:xfrm>
          <a:prstGeom prst="rect">
            <a:avLst/>
          </a:prstGeom>
          <a:ln>
            <a:noFill/>
          </a:ln>
          <a:effectLst>
            <a:glow rad="228600">
              <a:schemeClr val="accent1">
                <a:satMod val="175000"/>
                <a:alpha val="40000"/>
              </a:schemeClr>
            </a:glow>
            <a:outerShdw blurRad="190500" algn="tl" rotWithShape="0">
              <a:srgbClr val="000000">
                <a:alpha val="70000"/>
              </a:srgbClr>
            </a:outerShdw>
          </a:effectLst>
        </p:spPr>
      </p:pic>
      <p:pic>
        <p:nvPicPr>
          <p:cNvPr id="3076" name="Kép 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779838" y="260350"/>
            <a:ext cx="1530350" cy="1036638"/>
          </a:xfrm>
          <a:prstGeom prst="rect">
            <a:avLst/>
          </a:prstGeom>
          <a:noFill/>
          <a:ln>
            <a:noFill/>
          </a:ln>
          <a:effectLst>
            <a:glow rad="139700">
              <a:schemeClr val="accent3">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Cím 3"/>
          <p:cNvSpPr txBox="1">
            <a:spLocks/>
          </p:cNvSpPr>
          <p:nvPr/>
        </p:nvSpPr>
        <p:spPr bwMode="auto">
          <a:xfrm>
            <a:off x="0" y="1484313"/>
            <a:ext cx="914400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36000" anchor="ct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FontTx/>
              <a:buNone/>
            </a:pPr>
            <a:r>
              <a:rPr lang="hu-HU" altLang="hu-HU" sz="2400" b="1" dirty="0">
                <a:latin typeface="Palatino Linotype" pitchFamily="18" charset="0"/>
                <a:cs typeface="Times New Roman" pitchFamily="18" charset="0"/>
              </a:rPr>
              <a:t>Az erdőről, az erdő védelméről és az erdőgazdálkodásról szóló 2009. évi XXXVII. törvény módosítása</a:t>
            </a:r>
          </a:p>
          <a:p>
            <a:pPr algn="ctr">
              <a:spcBef>
                <a:spcPct val="0"/>
              </a:spcBef>
              <a:buFontTx/>
              <a:buNone/>
            </a:pPr>
            <a:endParaRPr lang="hu-HU" altLang="hu-HU" sz="1500" b="1" dirty="0">
              <a:solidFill>
                <a:srgbClr val="009900"/>
              </a:solidFill>
              <a:latin typeface="Palatino Linotype" pitchFamily="18" charset="0"/>
            </a:endParaRPr>
          </a:p>
          <a:p>
            <a:pPr algn="ctr">
              <a:spcBef>
                <a:spcPct val="0"/>
              </a:spcBef>
              <a:buFontTx/>
              <a:buNone/>
            </a:pPr>
            <a:r>
              <a:rPr lang="hu-HU" altLang="hu-HU" sz="2400" dirty="0">
                <a:latin typeface="Palatino Linotype" pitchFamily="18" charset="0"/>
                <a:cs typeface="Times New Roman" pitchFamily="18" charset="0"/>
              </a:rPr>
              <a:t>Fontosabb törvénymódosítási javaslatok</a:t>
            </a:r>
          </a:p>
        </p:txBody>
      </p:sp>
    </p:spTree>
  </p:cSld>
  <p:clrMapOvr>
    <a:overrideClrMapping bg1="dk1" tx1="lt1" bg2="dk2" tx2="lt2" accent1="accent1" accent2="accent2" accent3="accent3" accent4="accent4" accent5="accent5" accent6="accent6" hlink="hlink" folHlink="folHlink"/>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églalap 2"/>
          <p:cNvSpPr>
            <a:spLocks noChangeArrowheads="1"/>
          </p:cNvSpPr>
          <p:nvPr/>
        </p:nvSpPr>
        <p:spPr bwMode="auto">
          <a:xfrm>
            <a:off x="268915" y="2215741"/>
            <a:ext cx="6602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5. </a:t>
            </a:r>
            <a:r>
              <a:rPr lang="hu-HU" altLang="hu-HU" sz="1600" b="1" i="1" dirty="0" smtClean="0"/>
              <a:t>Állami tulajdonú erdőket érintő változások</a:t>
            </a:r>
            <a:endParaRPr lang="hu-HU" altLang="hu-HU" sz="1600" dirty="0"/>
          </a:p>
        </p:txBody>
      </p:sp>
      <p:sp>
        <p:nvSpPr>
          <p:cNvPr id="4" name="Téglalap 3"/>
          <p:cNvSpPr/>
          <p:nvPr/>
        </p:nvSpPr>
        <p:spPr>
          <a:xfrm>
            <a:off x="379413" y="2852936"/>
            <a:ext cx="8424862" cy="3539430"/>
          </a:xfrm>
          <a:prstGeom prst="rect">
            <a:avLst/>
          </a:prstGeom>
        </p:spPr>
        <p:txBody>
          <a:bodyPr>
            <a:spAutoFit/>
          </a:bodyPr>
          <a:lstStyle/>
          <a:p>
            <a:pPr>
              <a:defRPr/>
            </a:pPr>
            <a:r>
              <a:rPr lang="hu-HU" sz="1600" dirty="0" smtClean="0"/>
              <a:t>A törvénymódosítást követően az állam résztulajdonában álló, </a:t>
            </a:r>
            <a:r>
              <a:rPr lang="hu-HU" sz="1600" dirty="0"/>
              <a:t>osztatlan </a:t>
            </a:r>
            <a:r>
              <a:rPr lang="hu-HU" sz="1600" dirty="0" smtClean="0"/>
              <a:t>közös tulajdonú erdők használatára, használatba adására vonatkozóan az NFA-törvény használatba adást akadályozó rendelkezését nem kell alkalmazni. Ezzel lehetővé válik az ilyen </a:t>
            </a:r>
            <a:r>
              <a:rPr lang="hu-HU" sz="1600" b="1" dirty="0" smtClean="0">
                <a:solidFill>
                  <a:srgbClr val="FFC000"/>
                </a:solidFill>
              </a:rPr>
              <a:t>vegyes tulajdonú erdők jogszerű, gördülékeny hasznosítása</a:t>
            </a:r>
            <a:r>
              <a:rPr lang="hu-HU" sz="1600" dirty="0" smtClean="0">
                <a:solidFill>
                  <a:srgbClr val="FFC000"/>
                </a:solidFill>
              </a:rPr>
              <a:t>.</a:t>
            </a:r>
          </a:p>
          <a:p>
            <a:pPr>
              <a:defRPr/>
            </a:pPr>
            <a:endParaRPr lang="hu-HU" sz="1600" dirty="0"/>
          </a:p>
          <a:p>
            <a:pPr>
              <a:defRPr/>
            </a:pPr>
            <a:r>
              <a:rPr lang="hu-HU" sz="1600" dirty="0" smtClean="0"/>
              <a:t>A </a:t>
            </a:r>
            <a:r>
              <a:rPr lang="hu-HU" sz="1600" dirty="0"/>
              <a:t>tervezet alapján </a:t>
            </a:r>
            <a:r>
              <a:rPr lang="hu-HU" sz="1600" dirty="0" smtClean="0"/>
              <a:t>lehetőség lesz a magántulajdonú földekkel körbezárt, </a:t>
            </a:r>
            <a:r>
              <a:rPr lang="hu-HU" sz="1600" b="1" dirty="0" smtClean="0">
                <a:solidFill>
                  <a:srgbClr val="FFC000"/>
                </a:solidFill>
              </a:rPr>
              <a:t>szigetszerű, három hektárnál kisebb területű, kiemelt jelentőségű nemzeti vagyoni körbe nem tartozó állami tulajdonú erdők állami tulajdonból való kikerülésére</a:t>
            </a:r>
            <a:r>
              <a:rPr lang="hu-HU" sz="1600" dirty="0" smtClean="0">
                <a:solidFill>
                  <a:srgbClr val="FFC000"/>
                </a:solidFill>
              </a:rPr>
              <a:t>.</a:t>
            </a:r>
            <a:r>
              <a:rPr lang="hu-HU" sz="1600" dirty="0" smtClean="0"/>
              <a:t> A módosítás elősegíti az érintett erdők optimális hasznosítását, illetve az állami tulajdonú erdők körének tisztulását.</a:t>
            </a:r>
          </a:p>
          <a:p>
            <a:pPr>
              <a:defRPr/>
            </a:pPr>
            <a:endParaRPr lang="hu-HU" sz="1600" dirty="0"/>
          </a:p>
          <a:p>
            <a:pPr>
              <a:defRPr/>
            </a:pPr>
            <a:r>
              <a:rPr lang="hu-HU" sz="1600" dirty="0" smtClean="0"/>
              <a:t>A tervezet hozzájárul ahhoz, hogy </a:t>
            </a:r>
            <a:r>
              <a:rPr lang="hu-HU" sz="1600" dirty="0"/>
              <a:t>a </a:t>
            </a:r>
            <a:r>
              <a:rPr lang="hu-HU" sz="1600" b="1" dirty="0">
                <a:solidFill>
                  <a:srgbClr val="FFC000"/>
                </a:solidFill>
              </a:rPr>
              <a:t>folyamatos erdőborításra való </a:t>
            </a:r>
            <a:r>
              <a:rPr lang="hu-HU" sz="1600" b="1" dirty="0" smtClean="0">
                <a:solidFill>
                  <a:srgbClr val="FFC000"/>
                </a:solidFill>
              </a:rPr>
              <a:t>átállás </a:t>
            </a:r>
            <a:r>
              <a:rPr lang="hu-HU" sz="1600" dirty="0" smtClean="0"/>
              <a:t>csak az </a:t>
            </a:r>
            <a:r>
              <a:rPr lang="hu-HU" sz="1600" b="1" dirty="0" smtClean="0">
                <a:solidFill>
                  <a:srgbClr val="FFC000"/>
                </a:solidFill>
              </a:rPr>
              <a:t>arra alkalmas </a:t>
            </a:r>
            <a:r>
              <a:rPr lang="hu-HU" sz="1600" dirty="0" smtClean="0"/>
              <a:t>állami erdőkben legyen elvárás, és az elvárásnak hosszú távon </a:t>
            </a:r>
            <a:r>
              <a:rPr lang="hu-HU" sz="1600" b="1" dirty="0" smtClean="0">
                <a:solidFill>
                  <a:srgbClr val="FFC000"/>
                </a:solidFill>
              </a:rPr>
              <a:t>nem csak szálaló, illetve örökerdő üzemmód mellett </a:t>
            </a:r>
            <a:r>
              <a:rPr lang="hu-HU" sz="1600" dirty="0" smtClean="0"/>
              <a:t>lehessen eleget tenni. Annyiban viszont szigorodik a vonatkozó rendelkezés, hogy az abban rögzített </a:t>
            </a:r>
            <a:r>
              <a:rPr lang="hu-HU" sz="1600" b="1" dirty="0" smtClean="0">
                <a:solidFill>
                  <a:srgbClr val="FFC000"/>
                </a:solidFill>
              </a:rPr>
              <a:t>elvárásnak a továbbiakban csak tényleges teljesítményekkel </a:t>
            </a:r>
            <a:r>
              <a:rPr lang="hu-HU" sz="1600" dirty="0" smtClean="0"/>
              <a:t>lehet megfelelni.</a:t>
            </a:r>
          </a:p>
        </p:txBody>
      </p:sp>
      <p:sp>
        <p:nvSpPr>
          <p:cNvPr id="5" name="Téglalap 1"/>
          <p:cNvSpPr>
            <a:spLocks noChangeArrowheads="1"/>
          </p:cNvSpPr>
          <p:nvPr/>
        </p:nvSpPr>
        <p:spPr bwMode="auto">
          <a:xfrm>
            <a:off x="2339752" y="1628800"/>
            <a:ext cx="444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pic>
        <p:nvPicPr>
          <p:cNvPr id="512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47477" y="208455"/>
            <a:ext cx="2886075" cy="158115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730386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1" name="Téglalap 2"/>
          <p:cNvSpPr>
            <a:spLocks noChangeArrowheads="1"/>
          </p:cNvSpPr>
          <p:nvPr/>
        </p:nvSpPr>
        <p:spPr bwMode="auto">
          <a:xfrm>
            <a:off x="268915" y="2215741"/>
            <a:ext cx="660263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5. Magán erdőgazdálkodás gazdálkodási viszonyainak rendezése</a:t>
            </a:r>
            <a:endParaRPr lang="hu-HU" altLang="hu-HU" sz="1600" dirty="0"/>
          </a:p>
        </p:txBody>
      </p:sp>
      <p:sp>
        <p:nvSpPr>
          <p:cNvPr id="4" name="Téglalap 3"/>
          <p:cNvSpPr/>
          <p:nvPr/>
        </p:nvSpPr>
        <p:spPr>
          <a:xfrm>
            <a:off x="379413" y="2708920"/>
            <a:ext cx="8424862" cy="3785652"/>
          </a:xfrm>
          <a:prstGeom prst="rect">
            <a:avLst/>
          </a:prstGeom>
        </p:spPr>
        <p:txBody>
          <a:bodyPr>
            <a:spAutoFit/>
          </a:bodyPr>
          <a:lstStyle/>
          <a:p>
            <a:pPr>
              <a:defRPr/>
            </a:pPr>
            <a:r>
              <a:rPr lang="hu-HU" sz="1600" dirty="0"/>
              <a:t>A nyolcszázezer hektárnyi </a:t>
            </a:r>
            <a:r>
              <a:rPr lang="hu-HU" sz="1600" b="1" dirty="0">
                <a:solidFill>
                  <a:srgbClr val="FFC000"/>
                </a:solidFill>
              </a:rPr>
              <a:t>magántulajdonú erdők ötödén nincs erdőgazdálkodó</a:t>
            </a:r>
            <a:r>
              <a:rPr lang="hu-HU" sz="1600" dirty="0"/>
              <a:t>, illetve </a:t>
            </a:r>
            <a:r>
              <a:rPr lang="hu-HU" sz="1600" b="1" dirty="0">
                <a:solidFill>
                  <a:srgbClr val="FFC000"/>
                </a:solidFill>
              </a:rPr>
              <a:t>további kétötödén bizonytalan az erdőgazdálkodó személyének jogi </a:t>
            </a:r>
            <a:r>
              <a:rPr lang="hu-HU" sz="1600" b="1" dirty="0" smtClean="0">
                <a:solidFill>
                  <a:srgbClr val="FFC000"/>
                </a:solidFill>
              </a:rPr>
              <a:t>megalapozottsága</a:t>
            </a:r>
            <a:r>
              <a:rPr lang="hu-HU" sz="1600" dirty="0" smtClean="0">
                <a:solidFill>
                  <a:srgbClr val="FFC000"/>
                </a:solidFill>
              </a:rPr>
              <a:t>.</a:t>
            </a:r>
          </a:p>
          <a:p>
            <a:pPr>
              <a:defRPr/>
            </a:pPr>
            <a:endParaRPr lang="hu-HU" sz="1600" dirty="0"/>
          </a:p>
          <a:p>
            <a:pPr>
              <a:defRPr/>
            </a:pPr>
            <a:r>
              <a:rPr lang="hu-HU" sz="1600" dirty="0" smtClean="0"/>
              <a:t>Ennek szabályozási okai is vannak.</a:t>
            </a:r>
          </a:p>
          <a:p>
            <a:pPr>
              <a:defRPr/>
            </a:pPr>
            <a:endParaRPr lang="hu-HU" sz="1600" dirty="0"/>
          </a:p>
          <a:p>
            <a:pPr>
              <a:defRPr/>
            </a:pPr>
            <a:r>
              <a:rPr lang="hu-HU" sz="1600" dirty="0" smtClean="0"/>
              <a:t>A szabályozási hiányt a </a:t>
            </a:r>
            <a:r>
              <a:rPr lang="hu-HU" sz="1600" b="1" dirty="0">
                <a:solidFill>
                  <a:srgbClr val="FFC000"/>
                </a:solidFill>
              </a:rPr>
              <a:t>földforgalmi szabályozás év eleji módosításai</a:t>
            </a:r>
            <a:r>
              <a:rPr lang="hu-HU" sz="1600" b="1" dirty="0" smtClean="0">
                <a:solidFill>
                  <a:srgbClr val="FFC000"/>
                </a:solidFill>
              </a:rPr>
              <a:t>,</a:t>
            </a:r>
            <a:r>
              <a:rPr lang="hu-HU" sz="1600" dirty="0" smtClean="0">
                <a:solidFill>
                  <a:srgbClr val="FFC000"/>
                </a:solidFill>
              </a:rPr>
              <a:t> </a:t>
            </a:r>
            <a:r>
              <a:rPr lang="hu-HU" sz="1600" b="1" dirty="0">
                <a:solidFill>
                  <a:srgbClr val="FFC000"/>
                </a:solidFill>
              </a:rPr>
              <a:t>a jelen tervezet</a:t>
            </a:r>
            <a:r>
              <a:rPr lang="hu-HU" sz="1600" dirty="0"/>
              <a:t>, valamint az </a:t>
            </a:r>
            <a:r>
              <a:rPr lang="hu-HU" sz="1600" b="1" dirty="0" err="1">
                <a:solidFill>
                  <a:srgbClr val="FFC000"/>
                </a:solidFill>
              </a:rPr>
              <a:t>erdőbirtokossági</a:t>
            </a:r>
            <a:r>
              <a:rPr lang="hu-HU" sz="1600" b="1" dirty="0">
                <a:solidFill>
                  <a:srgbClr val="FFC000"/>
                </a:solidFill>
              </a:rPr>
              <a:t> társulatról szóló törvény </a:t>
            </a:r>
            <a:r>
              <a:rPr lang="hu-HU" sz="1600" dirty="0"/>
              <a:t>idei évre tervezett módosításai együttesen pótolják.</a:t>
            </a:r>
          </a:p>
          <a:p>
            <a:pPr>
              <a:defRPr/>
            </a:pPr>
            <a:endParaRPr lang="hu-HU" sz="1600" dirty="0" smtClean="0"/>
          </a:p>
          <a:p>
            <a:pPr>
              <a:defRPr/>
            </a:pPr>
            <a:r>
              <a:rPr lang="hu-HU" sz="1600" dirty="0" smtClean="0"/>
              <a:t>A </a:t>
            </a:r>
            <a:r>
              <a:rPr lang="hu-HU" sz="1600" dirty="0"/>
              <a:t>tervezet </a:t>
            </a:r>
            <a:r>
              <a:rPr lang="hu-HU" sz="1600" b="1" dirty="0">
                <a:solidFill>
                  <a:srgbClr val="FFC000"/>
                </a:solidFill>
              </a:rPr>
              <a:t>megfelelő és jól szabályozott választási lehetőségeket biztosít </a:t>
            </a:r>
            <a:r>
              <a:rPr lang="hu-HU" sz="1600" dirty="0"/>
              <a:t>az erdőtulajdonosok részére az erdeik hasznosítására.</a:t>
            </a:r>
          </a:p>
          <a:p>
            <a:pPr>
              <a:defRPr/>
            </a:pPr>
            <a:endParaRPr lang="hu-HU" sz="1600" dirty="0"/>
          </a:p>
          <a:p>
            <a:pPr>
              <a:defRPr/>
            </a:pPr>
            <a:r>
              <a:rPr lang="hu-HU" sz="1600" b="1" dirty="0">
                <a:solidFill>
                  <a:srgbClr val="FFC000"/>
                </a:solidFill>
              </a:rPr>
              <a:t>Érdemi társult </a:t>
            </a:r>
            <a:r>
              <a:rPr lang="hu-HU" sz="1600" dirty="0" smtClean="0"/>
              <a:t>erdőgazdálkodási módként a tervezet bevezeti az </a:t>
            </a:r>
            <a:r>
              <a:rPr lang="hu-HU" sz="1600" b="1" dirty="0" smtClean="0">
                <a:solidFill>
                  <a:srgbClr val="FFC000"/>
                </a:solidFill>
              </a:rPr>
              <a:t>erdőkezelésbe adást</a:t>
            </a:r>
            <a:r>
              <a:rPr lang="hu-HU" sz="1600" dirty="0" smtClean="0"/>
              <a:t>. Ez nem </a:t>
            </a:r>
            <a:r>
              <a:rPr lang="hu-HU" sz="1600" dirty="0"/>
              <a:t>a használat átadásának egy újabb jogcíme, hanem egy </a:t>
            </a:r>
            <a:r>
              <a:rPr lang="hu-HU" sz="1600" b="1" dirty="0">
                <a:solidFill>
                  <a:srgbClr val="FFC000"/>
                </a:solidFill>
              </a:rPr>
              <a:t>vagyonkezelési típusú </a:t>
            </a:r>
            <a:r>
              <a:rPr lang="hu-HU" sz="1600" b="1" dirty="0" smtClean="0">
                <a:solidFill>
                  <a:srgbClr val="FFC000"/>
                </a:solidFill>
              </a:rPr>
              <a:t>tulajdonosi vagy tulajdonosközösségi </a:t>
            </a:r>
            <a:r>
              <a:rPr lang="hu-HU" sz="1600" b="1" dirty="0">
                <a:solidFill>
                  <a:srgbClr val="FFC000"/>
                </a:solidFill>
              </a:rPr>
              <a:t>használati </a:t>
            </a:r>
            <a:r>
              <a:rPr lang="hu-HU" sz="1600" b="1" dirty="0" smtClean="0">
                <a:solidFill>
                  <a:srgbClr val="FFC000"/>
                </a:solidFill>
              </a:rPr>
              <a:t>forma</a:t>
            </a:r>
            <a:r>
              <a:rPr lang="hu-HU" sz="1600" dirty="0" smtClean="0"/>
              <a:t>, amely egyben lehetőséget biztosít a </a:t>
            </a:r>
            <a:r>
              <a:rPr lang="hu-HU" sz="1600" b="1" dirty="0" smtClean="0">
                <a:solidFill>
                  <a:srgbClr val="FFC000"/>
                </a:solidFill>
              </a:rPr>
              <a:t>gazdálkodói </a:t>
            </a:r>
            <a:r>
              <a:rPr lang="hu-HU" sz="1600" b="1" dirty="0">
                <a:solidFill>
                  <a:srgbClr val="FFC000"/>
                </a:solidFill>
              </a:rPr>
              <a:t>szintű </a:t>
            </a:r>
            <a:r>
              <a:rPr lang="hu-HU" sz="1600" b="1" dirty="0" smtClean="0">
                <a:solidFill>
                  <a:srgbClr val="FFC000"/>
                </a:solidFill>
              </a:rPr>
              <a:t>integrációra</a:t>
            </a:r>
            <a:r>
              <a:rPr lang="hu-HU" sz="1600" dirty="0" smtClean="0"/>
              <a:t>, ezzel a </a:t>
            </a:r>
            <a:r>
              <a:rPr lang="hu-HU" sz="1600" dirty="0"/>
              <a:t>magán erdőgazdálkodás hatékonyságának </a:t>
            </a:r>
            <a:r>
              <a:rPr lang="hu-HU" sz="1600" dirty="0" smtClean="0"/>
              <a:t>növeléséhez is hozzájárulhat.</a:t>
            </a:r>
            <a:endParaRPr lang="hu-HU" sz="1600" dirty="0"/>
          </a:p>
        </p:txBody>
      </p:sp>
      <p:sp>
        <p:nvSpPr>
          <p:cNvPr id="5" name="Téglalap 1"/>
          <p:cNvSpPr>
            <a:spLocks noChangeArrowheads="1"/>
          </p:cNvSpPr>
          <p:nvPr/>
        </p:nvSpPr>
        <p:spPr bwMode="auto">
          <a:xfrm>
            <a:off x="2424959" y="1628800"/>
            <a:ext cx="444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73567" y="-171400"/>
            <a:ext cx="2146905" cy="288032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Téglalap 2"/>
          <p:cNvSpPr>
            <a:spLocks noChangeArrowheads="1"/>
          </p:cNvSpPr>
          <p:nvPr/>
        </p:nvSpPr>
        <p:spPr bwMode="auto">
          <a:xfrm>
            <a:off x="236701" y="2276872"/>
            <a:ext cx="79357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6. Erdei haszonvételek körének rugalmas bővítése a sokrétűbb területhasználat érdekében.</a:t>
            </a:r>
            <a:endParaRPr lang="hu-HU" altLang="hu-HU" sz="1600" dirty="0"/>
          </a:p>
        </p:txBody>
      </p:sp>
      <p:sp>
        <p:nvSpPr>
          <p:cNvPr id="4" name="Téglalap 3"/>
          <p:cNvSpPr/>
          <p:nvPr/>
        </p:nvSpPr>
        <p:spPr>
          <a:xfrm>
            <a:off x="436980" y="2934113"/>
            <a:ext cx="8207375" cy="1815882"/>
          </a:xfrm>
          <a:prstGeom prst="rect">
            <a:avLst/>
          </a:prstGeom>
        </p:spPr>
        <p:txBody>
          <a:bodyPr>
            <a:spAutoFit/>
          </a:bodyPr>
          <a:lstStyle/>
          <a:p>
            <a:pPr>
              <a:defRPr/>
            </a:pPr>
            <a:r>
              <a:rPr lang="hu-HU" sz="1600" dirty="0" smtClean="0"/>
              <a:t>A tervezett módosítás biztosítja, hogy az </a:t>
            </a:r>
            <a:r>
              <a:rPr lang="hu-HU" sz="1600" b="1" dirty="0">
                <a:solidFill>
                  <a:srgbClr val="FFC000"/>
                </a:solidFill>
              </a:rPr>
              <a:t>újabb haszonvételi lehetőségek alkalmazásához nem lesz szükség törvénymódosításra</a:t>
            </a:r>
            <a:r>
              <a:rPr lang="hu-HU" sz="1600" dirty="0">
                <a:solidFill>
                  <a:srgbClr val="FFC000"/>
                </a:solidFill>
              </a:rPr>
              <a:t>.</a:t>
            </a:r>
          </a:p>
          <a:p>
            <a:pPr>
              <a:defRPr/>
            </a:pPr>
            <a:endParaRPr lang="hu-HU" sz="1600" dirty="0"/>
          </a:p>
          <a:p>
            <a:pPr>
              <a:defRPr/>
            </a:pPr>
            <a:r>
              <a:rPr lang="hu-HU" sz="1600" dirty="0"/>
              <a:t>Több új erdei haszonvételi mód:</a:t>
            </a:r>
          </a:p>
          <a:p>
            <a:pPr marL="809625" indent="-285750">
              <a:buFont typeface="Arial" panose="020B0604020202020204" pitchFamily="34" charset="0"/>
              <a:buChar char="•"/>
              <a:defRPr/>
            </a:pPr>
            <a:r>
              <a:rPr lang="hu-HU" sz="1600" dirty="0"/>
              <a:t>az </a:t>
            </a:r>
            <a:r>
              <a:rPr lang="hu-HU" sz="1600" b="1" dirty="0">
                <a:solidFill>
                  <a:srgbClr val="FFC000"/>
                </a:solidFill>
              </a:rPr>
              <a:t>erdő közjóléti szolgáltatásainak </a:t>
            </a:r>
            <a:r>
              <a:rPr lang="hu-HU" sz="1600" dirty="0"/>
              <a:t>piaci alapú hasznosítása, </a:t>
            </a:r>
          </a:p>
          <a:p>
            <a:pPr marL="809625" indent="-285750">
              <a:buFont typeface="Arial" panose="020B0604020202020204" pitchFamily="34" charset="0"/>
              <a:buChar char="•"/>
              <a:defRPr/>
            </a:pPr>
            <a:r>
              <a:rPr lang="hu-HU" sz="1600" dirty="0" smtClean="0"/>
              <a:t>az </a:t>
            </a:r>
            <a:r>
              <a:rPr lang="hu-HU" sz="1600" b="1" dirty="0">
                <a:solidFill>
                  <a:srgbClr val="FFC000"/>
                </a:solidFill>
              </a:rPr>
              <a:t>erdei forrásvíz </a:t>
            </a:r>
            <a:r>
              <a:rPr lang="hu-HU" sz="1600" dirty="0" smtClean="0"/>
              <a:t>hasznosítása,</a:t>
            </a:r>
            <a:endParaRPr lang="hu-HU" sz="1600" dirty="0"/>
          </a:p>
          <a:p>
            <a:pPr marL="809625" indent="-285750">
              <a:buFont typeface="Arial" panose="020B0604020202020204" pitchFamily="34" charset="0"/>
              <a:buChar char="•"/>
              <a:defRPr/>
            </a:pPr>
            <a:r>
              <a:rPr lang="hu-HU" sz="1600" dirty="0"/>
              <a:t>az </a:t>
            </a:r>
            <a:r>
              <a:rPr lang="hu-HU" sz="1600" b="1" dirty="0">
                <a:solidFill>
                  <a:srgbClr val="FFC000"/>
                </a:solidFill>
              </a:rPr>
              <a:t>erdei legeltetési tevékenység</a:t>
            </a:r>
            <a:r>
              <a:rPr lang="hu-HU" sz="1600" b="1" dirty="0"/>
              <a:t> </a:t>
            </a:r>
            <a:r>
              <a:rPr lang="hu-HU" sz="1600" dirty="0"/>
              <a:t>korlátozott </a:t>
            </a:r>
            <a:r>
              <a:rPr lang="hu-HU" sz="1600" dirty="0" smtClean="0"/>
              <a:t>lehetővé tétele. </a:t>
            </a:r>
            <a:endParaRPr lang="hu-HU" sz="1600" dirty="0"/>
          </a:p>
        </p:txBody>
      </p:sp>
      <p:sp>
        <p:nvSpPr>
          <p:cNvPr id="5" name="Téglalap 1"/>
          <p:cNvSpPr>
            <a:spLocks noChangeArrowheads="1"/>
          </p:cNvSpPr>
          <p:nvPr/>
        </p:nvSpPr>
        <p:spPr bwMode="auto">
          <a:xfrm>
            <a:off x="2424959" y="1628800"/>
            <a:ext cx="444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pic>
        <p:nvPicPr>
          <p:cNvPr id="614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8010"/>
          <a:stretch/>
        </p:blipFill>
        <p:spPr bwMode="auto">
          <a:xfrm>
            <a:off x="1319284" y="4941168"/>
            <a:ext cx="2805452" cy="1728192"/>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descr="Képtalálat a következőre: „erdei út pili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6197" y="4941168"/>
            <a:ext cx="2544255" cy="169308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églalap 2"/>
          <p:cNvSpPr>
            <a:spLocks noChangeArrowheads="1"/>
          </p:cNvSpPr>
          <p:nvPr/>
        </p:nvSpPr>
        <p:spPr bwMode="auto">
          <a:xfrm>
            <a:off x="250825" y="2276872"/>
            <a:ext cx="889317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7. </a:t>
            </a:r>
            <a:r>
              <a:rPr lang="hu-HU" altLang="hu-HU" sz="1600" b="1" i="1" dirty="0">
                <a:solidFill>
                  <a:srgbClr val="FFC000"/>
                </a:solidFill>
              </a:rPr>
              <a:t>Erdő területén egyes erdészeti létesítmények elhelyezésének, illetve egyes erdők mezőgazdasági művelésbe vonásának megkönnyítése</a:t>
            </a:r>
            <a:endParaRPr lang="hu-HU" altLang="hu-HU" sz="1600" dirty="0">
              <a:solidFill>
                <a:srgbClr val="FFC000"/>
              </a:solidFill>
            </a:endParaRPr>
          </a:p>
        </p:txBody>
      </p:sp>
      <p:sp>
        <p:nvSpPr>
          <p:cNvPr id="4" name="Téglalap 3"/>
          <p:cNvSpPr/>
          <p:nvPr/>
        </p:nvSpPr>
        <p:spPr>
          <a:xfrm>
            <a:off x="611188" y="3140968"/>
            <a:ext cx="7561262" cy="1569660"/>
          </a:xfrm>
          <a:prstGeom prst="rect">
            <a:avLst/>
          </a:prstGeom>
        </p:spPr>
        <p:txBody>
          <a:bodyPr>
            <a:spAutoFit/>
          </a:bodyPr>
          <a:lstStyle/>
          <a:p>
            <a:pPr algn="just">
              <a:defRPr/>
            </a:pPr>
            <a:r>
              <a:rPr lang="hu-HU" sz="1600" dirty="0"/>
              <a:t>Az erdő </a:t>
            </a:r>
            <a:r>
              <a:rPr lang="hu-HU" sz="1600" b="1" dirty="0">
                <a:solidFill>
                  <a:srgbClr val="FFC000"/>
                </a:solidFill>
              </a:rPr>
              <a:t>igénybevételi szabályozás módosításáva</a:t>
            </a:r>
            <a:r>
              <a:rPr lang="hu-HU" sz="1600" dirty="0">
                <a:solidFill>
                  <a:srgbClr val="FFC000"/>
                </a:solidFill>
              </a:rPr>
              <a:t>l </a:t>
            </a:r>
            <a:r>
              <a:rPr lang="hu-HU" sz="1600" dirty="0" smtClean="0"/>
              <a:t>könnyebbé válik</a:t>
            </a:r>
          </a:p>
          <a:p>
            <a:pPr algn="just">
              <a:defRPr/>
            </a:pPr>
            <a:endParaRPr lang="hu-HU" sz="1600" dirty="0"/>
          </a:p>
          <a:p>
            <a:pPr marL="285750" indent="-285750" algn="just">
              <a:buFont typeface="Arial" panose="020B0604020202020204" pitchFamily="34" charset="0"/>
              <a:buChar char="•"/>
              <a:defRPr/>
            </a:pPr>
            <a:r>
              <a:rPr lang="hu-HU" sz="1600" dirty="0"/>
              <a:t>egyes kisebb jelentőségű </a:t>
            </a:r>
            <a:r>
              <a:rPr lang="hu-HU" sz="1600" b="1" dirty="0">
                <a:solidFill>
                  <a:srgbClr val="FFC000"/>
                </a:solidFill>
              </a:rPr>
              <a:t>erdészeti létesítmények létesítése</a:t>
            </a:r>
            <a:r>
              <a:rPr lang="hu-HU" sz="1600" dirty="0"/>
              <a:t>, valamint </a:t>
            </a:r>
            <a:endParaRPr lang="hu-HU" sz="1600" dirty="0" smtClean="0"/>
          </a:p>
          <a:p>
            <a:pPr marL="285750" indent="-285750" algn="just">
              <a:buFont typeface="Arial" panose="020B0604020202020204" pitchFamily="34" charset="0"/>
              <a:buChar char="•"/>
              <a:defRPr/>
            </a:pPr>
            <a:endParaRPr lang="hu-HU" sz="1600" dirty="0"/>
          </a:p>
          <a:p>
            <a:pPr marL="285750" indent="-285750" algn="just">
              <a:buFont typeface="Arial" panose="020B0604020202020204" pitchFamily="34" charset="0"/>
              <a:buChar char="•"/>
              <a:defRPr/>
            </a:pPr>
            <a:r>
              <a:rPr lang="hu-HU" sz="1600" dirty="0" smtClean="0"/>
              <a:t>az </a:t>
            </a:r>
            <a:r>
              <a:rPr lang="hu-HU" sz="1600" b="1" dirty="0">
                <a:solidFill>
                  <a:srgbClr val="FFC000"/>
                </a:solidFill>
              </a:rPr>
              <a:t>alacsony természetességi állapotú erdők, </a:t>
            </a:r>
            <a:r>
              <a:rPr lang="hu-HU" sz="1600" b="1" dirty="0" smtClean="0">
                <a:solidFill>
                  <a:srgbClr val="FFC000"/>
                </a:solidFill>
              </a:rPr>
              <a:t>és gazdasági rendeltetésű felnyíló </a:t>
            </a:r>
            <a:r>
              <a:rPr lang="hu-HU" sz="1600" b="1" dirty="0">
                <a:solidFill>
                  <a:srgbClr val="FFC000"/>
                </a:solidFill>
              </a:rPr>
              <a:t>erdők mezőgazdasági művelésbe </a:t>
            </a:r>
            <a:r>
              <a:rPr lang="hu-HU" sz="1600" b="1" dirty="0" smtClean="0">
                <a:solidFill>
                  <a:srgbClr val="FFC000"/>
                </a:solidFill>
              </a:rPr>
              <a:t>vonása</a:t>
            </a:r>
            <a:r>
              <a:rPr lang="hu-HU" sz="1600" dirty="0" smtClean="0"/>
              <a:t>.</a:t>
            </a:r>
            <a:endParaRPr lang="hu-HU" sz="1600" dirty="0"/>
          </a:p>
        </p:txBody>
      </p:sp>
      <p:sp>
        <p:nvSpPr>
          <p:cNvPr id="5" name="Téglalap 1"/>
          <p:cNvSpPr>
            <a:spLocks noChangeArrowheads="1"/>
          </p:cNvSpPr>
          <p:nvPr/>
        </p:nvSpPr>
        <p:spPr bwMode="auto">
          <a:xfrm>
            <a:off x="2424959" y="1628800"/>
            <a:ext cx="444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pic>
        <p:nvPicPr>
          <p:cNvPr id="717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18026" y="4683629"/>
            <a:ext cx="2415954" cy="1811966"/>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2" name="Picture 4" descr="Képtalálat a következőre: „keskenylevelű ezüstfa”">
            <a:hlinkClick r:id="rId4"/>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r="11464"/>
          <a:stretch/>
        </p:blipFill>
        <p:spPr bwMode="auto">
          <a:xfrm>
            <a:off x="4466989" y="4684981"/>
            <a:ext cx="2404557" cy="181061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églalap 2"/>
          <p:cNvSpPr>
            <a:spLocks noChangeArrowheads="1"/>
          </p:cNvSpPr>
          <p:nvPr/>
        </p:nvSpPr>
        <p:spPr bwMode="auto">
          <a:xfrm>
            <a:off x="316960" y="2713275"/>
            <a:ext cx="8282981"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8. </a:t>
            </a:r>
            <a:r>
              <a:rPr lang="hu-HU" altLang="hu-HU" sz="1600" b="1" i="1" dirty="0">
                <a:solidFill>
                  <a:srgbClr val="FFC000"/>
                </a:solidFill>
              </a:rPr>
              <a:t>Adattár és ingatlan-nyilvántartás közötti összhang </a:t>
            </a:r>
            <a:r>
              <a:rPr lang="hu-HU" altLang="hu-HU" sz="1600" b="1" i="1" dirty="0" smtClean="0">
                <a:solidFill>
                  <a:srgbClr val="FFC000"/>
                </a:solidFill>
              </a:rPr>
              <a:t/>
            </a:r>
            <a:br>
              <a:rPr lang="hu-HU" altLang="hu-HU" sz="1600" b="1" i="1" dirty="0" smtClean="0">
                <a:solidFill>
                  <a:srgbClr val="FFC000"/>
                </a:solidFill>
              </a:rPr>
            </a:br>
            <a:r>
              <a:rPr lang="hu-HU" altLang="hu-HU" sz="1600" b="1" i="1" dirty="0" smtClean="0">
                <a:solidFill>
                  <a:srgbClr val="FFC000"/>
                </a:solidFill>
              </a:rPr>
              <a:t>				megteremtése </a:t>
            </a:r>
            <a:r>
              <a:rPr lang="hu-HU" altLang="hu-HU" sz="1600" b="1" i="1" dirty="0">
                <a:solidFill>
                  <a:srgbClr val="FFC000"/>
                </a:solidFill>
              </a:rPr>
              <a:t>és fenntartása</a:t>
            </a:r>
            <a:r>
              <a:rPr lang="hu-HU" altLang="hu-HU" sz="1600" b="1" i="1" dirty="0"/>
              <a:t>.</a:t>
            </a:r>
            <a:endParaRPr lang="hu-HU" altLang="hu-HU" sz="1600" dirty="0"/>
          </a:p>
        </p:txBody>
      </p:sp>
      <p:sp>
        <p:nvSpPr>
          <p:cNvPr id="4" name="Téglalap 3"/>
          <p:cNvSpPr/>
          <p:nvPr/>
        </p:nvSpPr>
        <p:spPr>
          <a:xfrm>
            <a:off x="467544" y="3645024"/>
            <a:ext cx="8136904" cy="2308324"/>
          </a:xfrm>
          <a:prstGeom prst="rect">
            <a:avLst/>
          </a:prstGeom>
        </p:spPr>
        <p:txBody>
          <a:bodyPr wrap="square">
            <a:spAutoFit/>
          </a:bodyPr>
          <a:lstStyle/>
          <a:p>
            <a:pPr algn="just">
              <a:defRPr/>
            </a:pPr>
            <a:r>
              <a:rPr lang="hu-HU" sz="1600" dirty="0"/>
              <a:t>A két nyilvántartás összhangjának </a:t>
            </a:r>
            <a:r>
              <a:rPr lang="hu-HU" sz="1600" dirty="0" smtClean="0"/>
              <a:t>a megteremtése </a:t>
            </a:r>
            <a:r>
              <a:rPr lang="hu-HU" sz="1600" dirty="0"/>
              <a:t>és fenntartása </a:t>
            </a:r>
            <a:r>
              <a:rPr lang="hu-HU" sz="1600" dirty="0" smtClean="0"/>
              <a:t>tekintetében a tervezet </a:t>
            </a:r>
            <a:r>
              <a:rPr lang="hu-HU" sz="1600" b="1" dirty="0" smtClean="0">
                <a:solidFill>
                  <a:srgbClr val="FFC000"/>
                </a:solidFill>
              </a:rPr>
              <a:t>az </a:t>
            </a:r>
            <a:r>
              <a:rPr lang="hu-HU" sz="1600" b="1" dirty="0">
                <a:solidFill>
                  <a:srgbClr val="FFC000"/>
                </a:solidFill>
              </a:rPr>
              <a:t>erdészeti hatóság kezdeményező szerepét</a:t>
            </a:r>
            <a:r>
              <a:rPr lang="hu-HU" sz="1600" dirty="0"/>
              <a:t> rögzíti</a:t>
            </a:r>
            <a:r>
              <a:rPr lang="hu-HU" sz="1600" dirty="0" smtClean="0"/>
              <a:t>, de ehhez az ingatlan-nyilvántartás szabályozása oldaláról biztosítani kell a </a:t>
            </a:r>
            <a:r>
              <a:rPr lang="hu-HU" sz="1600" b="1" dirty="0" smtClean="0">
                <a:solidFill>
                  <a:srgbClr val="FFC000"/>
                </a:solidFill>
              </a:rPr>
              <a:t>változások </a:t>
            </a:r>
            <a:r>
              <a:rPr lang="hu-HU" sz="1600" b="1" dirty="0">
                <a:solidFill>
                  <a:srgbClr val="FFC000"/>
                </a:solidFill>
              </a:rPr>
              <a:t>egyszerűsített, gördülékeny </a:t>
            </a:r>
            <a:r>
              <a:rPr lang="hu-HU" sz="1600" b="1" dirty="0" smtClean="0">
                <a:solidFill>
                  <a:srgbClr val="FFC000"/>
                </a:solidFill>
              </a:rPr>
              <a:t>átvezethetőségét </a:t>
            </a:r>
            <a:r>
              <a:rPr lang="hu-HU" sz="1600" b="1" dirty="0">
                <a:solidFill>
                  <a:srgbClr val="FFC000"/>
                </a:solidFill>
              </a:rPr>
              <a:t>az ingatlan-nyilvántartáson</a:t>
            </a:r>
            <a:r>
              <a:rPr lang="hu-HU" sz="1600" dirty="0">
                <a:solidFill>
                  <a:srgbClr val="FFC000"/>
                </a:solidFill>
              </a:rPr>
              <a:t>.</a:t>
            </a:r>
          </a:p>
          <a:p>
            <a:pPr algn="just">
              <a:defRPr/>
            </a:pPr>
            <a:endParaRPr lang="hu-HU" sz="1600" dirty="0"/>
          </a:p>
          <a:p>
            <a:pPr algn="just">
              <a:defRPr/>
            </a:pPr>
            <a:r>
              <a:rPr lang="hu-HU" sz="1600" dirty="0"/>
              <a:t>Az erdő művelési ágú földrészletek </a:t>
            </a:r>
            <a:r>
              <a:rPr lang="hu-HU" sz="1600" b="1" dirty="0">
                <a:solidFill>
                  <a:srgbClr val="FFC000"/>
                </a:solidFill>
              </a:rPr>
              <a:t>megoszthatóságának</a:t>
            </a:r>
            <a:r>
              <a:rPr lang="hu-HU" sz="1600" dirty="0">
                <a:solidFill>
                  <a:srgbClr val="FFC000"/>
                </a:solidFill>
              </a:rPr>
              <a:t> </a:t>
            </a:r>
            <a:r>
              <a:rPr lang="hu-HU" sz="1600" dirty="0"/>
              <a:t>területi alsó korlátját a tervezet </a:t>
            </a:r>
            <a:r>
              <a:rPr lang="hu-HU" sz="1600" b="1" dirty="0"/>
              <a:t>három hektárról </a:t>
            </a:r>
            <a:r>
              <a:rPr lang="hu-HU" sz="1600" b="1" dirty="0">
                <a:solidFill>
                  <a:srgbClr val="FFC000"/>
                </a:solidFill>
              </a:rPr>
              <a:t>egy hektárra</a:t>
            </a:r>
            <a:r>
              <a:rPr lang="hu-HU" sz="1600" dirty="0">
                <a:solidFill>
                  <a:srgbClr val="FFC000"/>
                </a:solidFill>
              </a:rPr>
              <a:t> </a:t>
            </a:r>
            <a:r>
              <a:rPr lang="hu-HU" sz="1600" dirty="0"/>
              <a:t>csökkenti. </a:t>
            </a:r>
            <a:r>
              <a:rPr lang="hu-HU" sz="1600" dirty="0" smtClean="0"/>
              <a:t>Ezzel</a:t>
            </a:r>
            <a:endParaRPr lang="hu-HU" sz="1600" dirty="0"/>
          </a:p>
          <a:p>
            <a:pPr marL="285750" indent="-285750" algn="just">
              <a:buFont typeface="Arial" panose="020B0604020202020204" pitchFamily="34" charset="0"/>
              <a:buChar char="•"/>
              <a:defRPr/>
            </a:pPr>
            <a:r>
              <a:rPr lang="hu-HU" sz="1600" b="1" dirty="0"/>
              <a:t>szükségtelenné válik az erdészeti hatóság </a:t>
            </a:r>
            <a:r>
              <a:rPr lang="hu-HU" sz="1600" dirty="0" smtClean="0"/>
              <a:t>bevonása egyes földhivatali eljárásokba, valamint</a:t>
            </a:r>
            <a:endParaRPr lang="hu-HU" sz="1600" dirty="0"/>
          </a:p>
          <a:p>
            <a:pPr marL="285750" indent="-285750" algn="just">
              <a:buFont typeface="Arial" panose="020B0604020202020204" pitchFamily="34" charset="0"/>
              <a:buChar char="•"/>
              <a:defRPr/>
            </a:pPr>
            <a:r>
              <a:rPr lang="hu-HU" sz="1600" b="1" dirty="0"/>
              <a:t>csökkenhet az osztatlan közös tulajdon részaránya </a:t>
            </a:r>
            <a:r>
              <a:rPr lang="hu-HU" sz="1600" dirty="0"/>
              <a:t>a magánerdőkben.</a:t>
            </a:r>
          </a:p>
        </p:txBody>
      </p:sp>
      <p:sp>
        <p:nvSpPr>
          <p:cNvPr id="5" name="Téglalap 1"/>
          <p:cNvSpPr>
            <a:spLocks noChangeArrowheads="1"/>
          </p:cNvSpPr>
          <p:nvPr/>
        </p:nvSpPr>
        <p:spPr bwMode="auto">
          <a:xfrm>
            <a:off x="2424959" y="1628800"/>
            <a:ext cx="444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pic>
        <p:nvPicPr>
          <p:cNvPr id="819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65575" y="308846"/>
            <a:ext cx="1906734" cy="2696816"/>
          </a:xfrm>
          <a:prstGeom prst="rect">
            <a:avLst/>
          </a:prstGeom>
          <a:ln>
            <a:noFill/>
          </a:ln>
          <a:effectLst>
            <a:outerShdw blurRad="292100" dist="139700" dir="2700000" algn="tl" rotWithShape="0">
              <a:srgbClr val="333333">
                <a:alpha val="65000"/>
              </a:srgbClr>
            </a:outerShdw>
          </a:effectLst>
          <a:scene3d>
            <a:camera prst="orthographicFront">
              <a:rot lat="0" lon="0" rev="21299999"/>
            </a:camera>
            <a:lightRig rig="threePt" dir="t"/>
          </a:scene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églalap 1"/>
          <p:cNvSpPr>
            <a:spLocks noChangeArrowheads="1"/>
          </p:cNvSpPr>
          <p:nvPr/>
        </p:nvSpPr>
        <p:spPr bwMode="auto">
          <a:xfrm>
            <a:off x="971600" y="1743952"/>
            <a:ext cx="7057479"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u-HU" altLang="hu-HU" b="1" dirty="0"/>
              <a:t>IV. Kinek </a:t>
            </a:r>
            <a:r>
              <a:rPr lang="hu-HU" altLang="hu-HU" b="1" dirty="0" smtClean="0"/>
              <a:t>kedvez a </a:t>
            </a:r>
            <a:r>
              <a:rPr lang="hu-HU" altLang="hu-HU" b="1" dirty="0"/>
              <a:t>törvénymódosítás?</a:t>
            </a:r>
            <a:endParaRPr lang="hu-HU" altLang="hu-HU" dirty="0"/>
          </a:p>
        </p:txBody>
      </p:sp>
      <p:sp>
        <p:nvSpPr>
          <p:cNvPr id="16387" name="Téglalap 2"/>
          <p:cNvSpPr>
            <a:spLocks noChangeArrowheads="1"/>
          </p:cNvSpPr>
          <p:nvPr/>
        </p:nvSpPr>
        <p:spPr bwMode="auto">
          <a:xfrm>
            <a:off x="713496" y="2564904"/>
            <a:ext cx="7920037"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u-HU" altLang="hu-HU" sz="1600" dirty="0"/>
              <a:t>A </a:t>
            </a:r>
            <a:r>
              <a:rPr lang="hu-HU" altLang="hu-HU" sz="1600" dirty="0" smtClean="0"/>
              <a:t>tervezet nagyban </a:t>
            </a:r>
            <a:r>
              <a:rPr lang="hu-HU" altLang="hu-HU" sz="1600" dirty="0"/>
              <a:t>hozzájárul a magántulajdonú erdők hatékonyabb hasznosításához. Ez </a:t>
            </a:r>
            <a:r>
              <a:rPr lang="hu-HU" altLang="hu-HU" sz="1600" b="1" dirty="0">
                <a:solidFill>
                  <a:srgbClr val="FFC000"/>
                </a:solidFill>
              </a:rPr>
              <a:t>félmillió fős erdőtulajdonosi kört</a:t>
            </a:r>
            <a:r>
              <a:rPr lang="hu-HU" altLang="hu-HU" sz="1600" dirty="0"/>
              <a:t>, valamint </a:t>
            </a:r>
            <a:r>
              <a:rPr lang="hu-HU" altLang="hu-HU" sz="1600" b="1" dirty="0">
                <a:solidFill>
                  <a:srgbClr val="FFC000"/>
                </a:solidFill>
              </a:rPr>
              <a:t>közel ötvenezer fős erdőgazdálkodói kört </a:t>
            </a:r>
            <a:r>
              <a:rPr lang="hu-HU" altLang="hu-HU" sz="1600" dirty="0" smtClean="0"/>
              <a:t>érinthet </a:t>
            </a:r>
            <a:r>
              <a:rPr lang="hu-HU" altLang="hu-HU" sz="1600" dirty="0"/>
              <a:t>pozitívan.</a:t>
            </a:r>
          </a:p>
          <a:p>
            <a:pPr algn="ctr" eaLnBrk="1" hangingPunct="1"/>
            <a:r>
              <a:rPr lang="hu-HU" altLang="hu-HU" sz="1600" dirty="0"/>
              <a:t> </a:t>
            </a:r>
          </a:p>
          <a:p>
            <a:pPr algn="ctr" eaLnBrk="1" hangingPunct="1"/>
            <a:r>
              <a:rPr lang="hu-HU" altLang="hu-HU" sz="1600" dirty="0" smtClean="0"/>
              <a:t>Az ágazatot </a:t>
            </a:r>
            <a:r>
              <a:rPr lang="hu-HU" altLang="hu-HU" sz="1600" dirty="0"/>
              <a:t>terhelő elvárások és korlátozások szükséges és elégséges szinten történő meghatározásával </a:t>
            </a:r>
            <a:r>
              <a:rPr lang="hu-HU" altLang="hu-HU" sz="1600" b="1" dirty="0">
                <a:solidFill>
                  <a:srgbClr val="FFC000"/>
                </a:solidFill>
              </a:rPr>
              <a:t>javul az ágazat gazdasági teljesítménye</a:t>
            </a:r>
            <a:r>
              <a:rPr lang="hu-HU" altLang="hu-HU" sz="1600" dirty="0"/>
              <a:t>, ami közvetlenül </a:t>
            </a:r>
            <a:r>
              <a:rPr lang="hu-HU" altLang="hu-HU" sz="1600" b="1" dirty="0">
                <a:solidFill>
                  <a:srgbClr val="FFC000"/>
                </a:solidFill>
              </a:rPr>
              <a:t>több tízezer foglalkoztatottat, illetve </a:t>
            </a:r>
            <a:r>
              <a:rPr lang="hu-HU" altLang="hu-HU" sz="1600" b="1" dirty="0" smtClean="0">
                <a:solidFill>
                  <a:srgbClr val="FFC000"/>
                </a:solidFill>
              </a:rPr>
              <a:t>vállalkozót</a:t>
            </a:r>
            <a:r>
              <a:rPr lang="hu-HU" altLang="hu-HU" sz="1600" dirty="0"/>
              <a:t> </a:t>
            </a:r>
            <a:r>
              <a:rPr lang="hu-HU" altLang="hu-HU" sz="1600" dirty="0" smtClean="0"/>
              <a:t>érint </a:t>
            </a:r>
            <a:r>
              <a:rPr lang="hu-HU" altLang="hu-HU" sz="1600" dirty="0"/>
              <a:t>előnyösen.</a:t>
            </a:r>
          </a:p>
          <a:p>
            <a:pPr algn="ctr" eaLnBrk="1" hangingPunct="1"/>
            <a:r>
              <a:rPr lang="hu-HU" altLang="hu-HU" sz="1600" dirty="0"/>
              <a:t> </a:t>
            </a:r>
          </a:p>
          <a:p>
            <a:pPr algn="ctr" eaLnBrk="1" hangingPunct="1"/>
            <a:r>
              <a:rPr lang="hu-HU" altLang="hu-HU" sz="1600" dirty="0"/>
              <a:t>A törvénymódosítás az </a:t>
            </a:r>
            <a:r>
              <a:rPr lang="hu-HU" altLang="hu-HU" sz="1600" b="1" dirty="0">
                <a:solidFill>
                  <a:srgbClr val="FFC000"/>
                </a:solidFill>
              </a:rPr>
              <a:t>erdészeti hatóság adminisztrációs feladatait </a:t>
            </a:r>
            <a:r>
              <a:rPr lang="hu-HU" altLang="hu-HU" sz="1600" dirty="0"/>
              <a:t>– különösen, ha </a:t>
            </a:r>
            <a:r>
              <a:rPr lang="hu-HU" altLang="hu-HU" sz="1600" dirty="0" smtClean="0"/>
              <a:t>megvalósul </a:t>
            </a:r>
            <a:r>
              <a:rPr lang="hu-HU" altLang="hu-HU" sz="1600" dirty="0"/>
              <a:t>az </a:t>
            </a:r>
            <a:r>
              <a:rPr lang="hu-HU" altLang="hu-HU" sz="1600" b="1" dirty="0">
                <a:solidFill>
                  <a:srgbClr val="FFC000"/>
                </a:solidFill>
              </a:rPr>
              <a:t>e-ügyintézésre</a:t>
            </a:r>
            <a:r>
              <a:rPr lang="hu-HU" altLang="hu-HU" sz="1600" dirty="0"/>
              <a:t> való átállás – összességében csökkenti. </a:t>
            </a:r>
          </a:p>
          <a:p>
            <a:pPr algn="ctr" eaLnBrk="1" hangingPunct="1"/>
            <a:endParaRPr lang="hu-HU" altLang="hu-HU" sz="1600" dirty="0" smtClean="0"/>
          </a:p>
          <a:p>
            <a:pPr algn="ctr" eaLnBrk="1" hangingPunct="1"/>
            <a:r>
              <a:rPr lang="hu-HU" altLang="hu-HU" sz="1600" dirty="0"/>
              <a:t> </a:t>
            </a:r>
          </a:p>
          <a:p>
            <a:pPr algn="ctr" eaLnBrk="1" hangingPunct="1"/>
            <a:r>
              <a:rPr lang="hu-HU" altLang="hu-HU" sz="1600" b="1" dirty="0">
                <a:solidFill>
                  <a:srgbClr val="FFC000"/>
                </a:solidFill>
              </a:rPr>
              <a:t>Fontos hangsúlyozni, hogy a kedvező változásokra úgy kerülhet sor, hogy közben az erdőkhöz kapcsolódó erdővédelmi, természetvédelmi és közjóléti érdekek sem sérülnek.</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églalap 1"/>
          <p:cNvSpPr>
            <a:spLocks noChangeArrowheads="1"/>
          </p:cNvSpPr>
          <p:nvPr/>
        </p:nvSpPr>
        <p:spPr bwMode="auto">
          <a:xfrm>
            <a:off x="223837" y="1628800"/>
            <a:ext cx="87137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hu-HU" altLang="hu-HU" b="1"/>
              <a:t>V. A törvénymódosítás egyeztetése, fennálló eltérő vélemények</a:t>
            </a:r>
            <a:endParaRPr lang="hu-HU" altLang="hu-HU"/>
          </a:p>
        </p:txBody>
      </p:sp>
      <p:sp>
        <p:nvSpPr>
          <p:cNvPr id="17411" name="Téglalap 2"/>
          <p:cNvSpPr>
            <a:spLocks noChangeArrowheads="1"/>
          </p:cNvSpPr>
          <p:nvPr/>
        </p:nvSpPr>
        <p:spPr bwMode="auto">
          <a:xfrm>
            <a:off x="395288" y="2492896"/>
            <a:ext cx="8542337"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hu-HU" altLang="hu-HU" sz="1600" dirty="0" smtClean="0"/>
              <a:t>A </a:t>
            </a:r>
            <a:r>
              <a:rPr lang="hu-HU" altLang="hu-HU" sz="1600" dirty="0"/>
              <a:t>törvénytervezetet az erdőgazdálkodókkal, az </a:t>
            </a:r>
            <a:r>
              <a:rPr lang="hu-HU" altLang="hu-HU" sz="1600" b="1" dirty="0">
                <a:solidFill>
                  <a:srgbClr val="FFC000"/>
                </a:solidFill>
              </a:rPr>
              <a:t>erdész szakma </a:t>
            </a:r>
            <a:r>
              <a:rPr lang="hu-HU" altLang="hu-HU" sz="1600" dirty="0"/>
              <a:t>képviselőivel, illetve azok érdekvédelmi szervezetikkel (</a:t>
            </a:r>
            <a:r>
              <a:rPr lang="hu-HU" altLang="hu-HU" sz="1600" b="1" dirty="0"/>
              <a:t>Országos Erdészeti Egyesület, NAK, MEGOSZ, állami erdőgazdálkodók</a:t>
            </a:r>
            <a:r>
              <a:rPr lang="hu-HU" altLang="hu-HU" sz="1600" dirty="0"/>
              <a:t>) több lépcsőben egyeztettük. A javaslataikat minden esetben megvizsgáltuk, és azokról a bevonásukkal döntöttünk</a:t>
            </a:r>
            <a:r>
              <a:rPr lang="hu-HU" altLang="hu-HU" sz="1600" dirty="0" smtClean="0"/>
              <a:t>.</a:t>
            </a:r>
          </a:p>
          <a:p>
            <a:pPr algn="just" eaLnBrk="1" hangingPunct="1"/>
            <a:endParaRPr lang="hu-HU" altLang="hu-HU" sz="1600" dirty="0"/>
          </a:p>
          <a:p>
            <a:pPr algn="ctr" eaLnBrk="1" hangingPunct="1"/>
            <a:r>
              <a:rPr lang="hu-HU" altLang="hu-HU" sz="1600" b="1" i="1" dirty="0">
                <a:solidFill>
                  <a:srgbClr val="FFC000"/>
                </a:solidFill>
              </a:rPr>
              <a:t>Az érintettek ennek köszönhetően a törvénytervezetet összességében támogatják.</a:t>
            </a:r>
            <a:endParaRPr lang="hu-HU" altLang="hu-HU" sz="1600" dirty="0">
              <a:solidFill>
                <a:srgbClr val="FFC000"/>
              </a:solidFill>
            </a:endParaRPr>
          </a:p>
          <a:p>
            <a:pPr eaLnBrk="1" hangingPunct="1"/>
            <a:r>
              <a:rPr lang="hu-HU" altLang="hu-HU" sz="1600" i="1" dirty="0"/>
              <a:t> </a:t>
            </a:r>
            <a:endParaRPr lang="hu-HU" altLang="hu-HU" sz="1600" i="1" dirty="0" smtClean="0"/>
          </a:p>
          <a:p>
            <a:pPr eaLnBrk="1" hangingPunct="1"/>
            <a:r>
              <a:rPr lang="hu-HU" altLang="hu-HU" sz="1600" dirty="0" smtClean="0"/>
              <a:t>A </a:t>
            </a:r>
            <a:r>
              <a:rPr lang="hu-HU" altLang="hu-HU" sz="1600" dirty="0"/>
              <a:t>tervezetet kormányzati, illetve minisztériumi szinten </a:t>
            </a:r>
            <a:r>
              <a:rPr lang="hu-HU" altLang="hu-HU" sz="1600" b="1" dirty="0">
                <a:solidFill>
                  <a:srgbClr val="FFC000"/>
                </a:solidFill>
              </a:rPr>
              <a:t>minden szakterülettel </a:t>
            </a:r>
            <a:r>
              <a:rPr lang="hu-HU" altLang="hu-HU" sz="1600" b="1" dirty="0"/>
              <a:t>egyeztettük</a:t>
            </a:r>
            <a:r>
              <a:rPr lang="hu-HU" altLang="hu-HU" sz="1600" dirty="0"/>
              <a:t>. A közigazgatási egyeztetés keretében részletes egyeztetéseket folytattunk ezen kívül több </a:t>
            </a:r>
            <a:r>
              <a:rPr lang="hu-HU" altLang="hu-HU" sz="1600" b="1" dirty="0">
                <a:solidFill>
                  <a:srgbClr val="FFC000"/>
                </a:solidFill>
              </a:rPr>
              <a:t>társadalmi szervezettel, kiemelten a természetvédelmi civil szervezetekkel is.</a:t>
            </a:r>
          </a:p>
          <a:p>
            <a:pPr eaLnBrk="1" hangingPunct="1"/>
            <a:endParaRPr lang="hu-HU" altLang="hu-HU" sz="1600" b="1" i="1" dirty="0" smtClean="0"/>
          </a:p>
          <a:p>
            <a:pPr eaLnBrk="1" hangingPunct="1"/>
            <a:endParaRPr lang="hu-HU" altLang="hu-HU" sz="1600" b="1" i="1" dirty="0" smtClean="0"/>
          </a:p>
          <a:p>
            <a:pPr eaLnBrk="1" hangingPunct="1"/>
            <a:endParaRPr lang="hu-HU" altLang="hu-HU" sz="1600" b="1" i="1" dirty="0"/>
          </a:p>
          <a:p>
            <a:pPr algn="ctr" eaLnBrk="1" hangingPunct="1"/>
            <a:r>
              <a:rPr lang="hu-HU" altLang="hu-HU" sz="1600" b="1" i="1" dirty="0">
                <a:solidFill>
                  <a:srgbClr val="FFC000"/>
                </a:solidFill>
              </a:rPr>
              <a:t>Összességében kimondható tehát, hogy a törvénytervezet minden érintett szakterülettel kielégítő eredménnyel egyeztetésre került.</a:t>
            </a:r>
            <a:endParaRPr lang="hu-HU" altLang="hu-HU" sz="1600" dirty="0">
              <a:solidFill>
                <a:srgbClr val="FFC000"/>
              </a:solidFill>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8368" y="5013176"/>
            <a:ext cx="645418"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1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055" t="33577" r="5860" b="34836"/>
          <a:stretch/>
        </p:blipFill>
        <p:spPr bwMode="auto">
          <a:xfrm>
            <a:off x="1928448" y="5013176"/>
            <a:ext cx="1799771" cy="6454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22139" r="24982"/>
          <a:stretch/>
        </p:blipFill>
        <p:spPr bwMode="auto">
          <a:xfrm>
            <a:off x="3800656" y="5025611"/>
            <a:ext cx="485221" cy="6437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1" name="Picture 5"/>
          <p:cNvPicPr>
            <a:picLocks noChangeAspect="1" noChangeArrowheads="1"/>
          </p:cNvPicPr>
          <p:nvPr/>
        </p:nvPicPr>
        <p:blipFill rotWithShape="1">
          <a:blip r:embed="rId6">
            <a:extLst>
              <a:ext uri="{28A0092B-C50C-407E-A947-70E740481C1C}">
                <a14:useLocalDpi xmlns:a14="http://schemas.microsoft.com/office/drawing/2010/main" val="0"/>
              </a:ext>
            </a:extLst>
          </a:blip>
          <a:srcRect l="33727" t="15028" r="32545" b="16120"/>
          <a:stretch/>
        </p:blipFill>
        <p:spPr bwMode="auto">
          <a:xfrm>
            <a:off x="4376720" y="5025611"/>
            <a:ext cx="482989" cy="65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41016" y="5036625"/>
            <a:ext cx="627328" cy="6273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304467" y="5036625"/>
            <a:ext cx="656135" cy="6561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4" name="Picture 8"/>
          <p:cNvPicPr>
            <a:picLocks noChangeAspect="1" noChangeArrowheads="1"/>
          </p:cNvPicPr>
          <p:nvPr/>
        </p:nvPicPr>
        <p:blipFill rotWithShape="1">
          <a:blip r:embed="rId9">
            <a:extLst>
              <a:ext uri="{28A0092B-C50C-407E-A947-70E740481C1C}">
                <a14:useLocalDpi xmlns:a14="http://schemas.microsoft.com/office/drawing/2010/main" val="0"/>
              </a:ext>
            </a:extLst>
          </a:blip>
          <a:srcRect l="5698" r="5695"/>
          <a:stretch/>
        </p:blipFill>
        <p:spPr bwMode="auto">
          <a:xfrm>
            <a:off x="4952784" y="5033978"/>
            <a:ext cx="1255440" cy="656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ubtitle 2"/>
          <p:cNvSpPr>
            <a:spLocks noGrp="1"/>
          </p:cNvSpPr>
          <p:nvPr>
            <p:ph type="subTitle" idx="4294967295"/>
          </p:nvPr>
        </p:nvSpPr>
        <p:spPr>
          <a:xfrm>
            <a:off x="108906" y="4077072"/>
            <a:ext cx="8784976" cy="533384"/>
          </a:xfrm>
        </p:spPr>
        <p:txBody>
          <a:bodyPr>
            <a:normAutofit lnSpcReduction="10000"/>
          </a:bodyPr>
          <a:lstStyle/>
          <a:p>
            <a:pPr marL="0" indent="0" algn="ctr">
              <a:buFont typeface="Arial" charset="0"/>
              <a:buNone/>
            </a:pPr>
            <a:r>
              <a:rPr lang="hu-HU" altLang="hu-HU" dirty="0" smtClean="0">
                <a:solidFill>
                  <a:srgbClr val="FFC000"/>
                </a:solidFill>
                <a:latin typeface="Calibri" panose="020F0502020204030204" pitchFamily="34" charset="0"/>
              </a:rPr>
              <a:t>Köszönöm a figyelmet!</a:t>
            </a:r>
          </a:p>
        </p:txBody>
      </p:sp>
      <p:pic>
        <p:nvPicPr>
          <p:cNvPr id="31747" name="Kép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635375" y="188640"/>
            <a:ext cx="1728788" cy="1171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p:cNvPicPr>
            <a:picLocks noChangeAspect="1" noChangeArrowheads="1"/>
          </p:cNvPicPr>
          <p:nvPr/>
        </p:nvPicPr>
        <p:blipFill rotWithShape="1">
          <a:blip r:embed="rId4" cstate="print"/>
          <a:srcRect b="12221"/>
          <a:stretch/>
        </p:blipFill>
        <p:spPr bwMode="auto">
          <a:xfrm>
            <a:off x="683568" y="4725144"/>
            <a:ext cx="1730996" cy="1748010"/>
          </a:xfrm>
          <a:prstGeom prst="rect">
            <a:avLst/>
          </a:prstGeom>
          <a:ln>
            <a:noFill/>
          </a:ln>
          <a:effectLst>
            <a:glow rad="101600">
              <a:schemeClr val="accent3">
                <a:satMod val="175000"/>
                <a:alpha val="40000"/>
              </a:schemeClr>
            </a:glow>
            <a:outerShdw blurRad="190500" algn="tl" rotWithShape="0">
              <a:srgbClr val="000000">
                <a:alpha val="70000"/>
              </a:srgbClr>
            </a:outerShdw>
          </a:effectLst>
        </p:spPr>
      </p:pic>
      <p:pic>
        <p:nvPicPr>
          <p:cNvPr id="205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0077" y="4725144"/>
            <a:ext cx="5481254" cy="1794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402" y="1484784"/>
            <a:ext cx="2592734" cy="2622398"/>
          </a:xfrm>
          <a:prstGeom prst="ellipse">
            <a:avLst/>
          </a:prstGeom>
          <a:noFill/>
          <a:ln>
            <a:noFill/>
          </a:ln>
          <a:scene3d>
            <a:camera prst="orthographicFront"/>
            <a:lightRig rig="threePt" dir="t"/>
          </a:scene3d>
          <a:sp3d prstMaterial="dkEdge">
            <a:bevelT w="508000" h="107315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Cím 3"/>
          <p:cNvSpPr>
            <a:spLocks noGrp="1"/>
          </p:cNvSpPr>
          <p:nvPr>
            <p:ph type="ctrTitle" idx="4294967295"/>
          </p:nvPr>
        </p:nvSpPr>
        <p:spPr>
          <a:xfrm>
            <a:off x="430213" y="1773238"/>
            <a:ext cx="8713787" cy="576262"/>
          </a:xfrm>
        </p:spPr>
        <p:txBody>
          <a:bodyPr/>
          <a:lstStyle/>
          <a:p>
            <a:pPr algn="ctr" eaLnBrk="1" hangingPunct="1"/>
            <a:r>
              <a:rPr lang="hu-HU" altLang="hu-HU" sz="2400" b="1" dirty="0" smtClean="0">
                <a:solidFill>
                  <a:srgbClr val="FF0000"/>
                </a:solidFill>
                <a:cs typeface="Times New Roman" pitchFamily="18" charset="0"/>
              </a:rPr>
              <a:t>A </a:t>
            </a:r>
            <a:r>
              <a:rPr lang="hu-HU" altLang="hu-HU" sz="2400" b="1" dirty="0" smtClean="0">
                <a:solidFill>
                  <a:srgbClr val="FF0000"/>
                </a:solidFill>
                <a:latin typeface="Times New Roman" panose="02020603050405020304" pitchFamily="18" charset="0"/>
                <a:cs typeface="Times New Roman" panose="02020603050405020304" pitchFamily="18" charset="0"/>
              </a:rPr>
              <a:t>törvénymódosítást</a:t>
            </a:r>
            <a:r>
              <a:rPr lang="hu-HU" altLang="hu-HU" sz="2400" b="1" dirty="0" smtClean="0">
                <a:solidFill>
                  <a:srgbClr val="FF0000"/>
                </a:solidFill>
                <a:cs typeface="Times New Roman" pitchFamily="18" charset="0"/>
              </a:rPr>
              <a:t> kiemelt figyelem kíséri.</a:t>
            </a:r>
            <a:endParaRPr lang="hu-HU" altLang="hu-HU" sz="2400" b="1" dirty="0" smtClean="0">
              <a:solidFill>
                <a:srgbClr val="009900"/>
              </a:solidFill>
              <a:cs typeface="Times New Roman" pitchFamily="18" charset="0"/>
            </a:endParaRPr>
          </a:p>
        </p:txBody>
      </p:sp>
      <p:sp>
        <p:nvSpPr>
          <p:cNvPr id="4099" name="Téglalap 9"/>
          <p:cNvSpPr>
            <a:spLocks noChangeArrowheads="1"/>
          </p:cNvSpPr>
          <p:nvPr/>
        </p:nvSpPr>
        <p:spPr bwMode="auto">
          <a:xfrm>
            <a:off x="431800" y="2349500"/>
            <a:ext cx="8208963"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FontTx/>
              <a:buNone/>
            </a:pPr>
            <a:r>
              <a:rPr lang="hu-HU" altLang="hu-HU" sz="2000" b="1" dirty="0" smtClean="0">
                <a:cs typeface="Times New Roman" panose="02020603050405020304" pitchFamily="18" charset="0"/>
              </a:rPr>
              <a:t>A hazai jogrendben az erdőkkel, erdőgazdálkodással kapcsolatos közérdekű szempontok az erdőtörvényen, illetve az erdőtörvényen alapuló erdészeti igazgatási tevékenységen keresztül kerülnek érvényesítésre.</a:t>
            </a:r>
            <a:endParaRPr lang="hu-HU" altLang="hu-HU" sz="2000" dirty="0">
              <a:cs typeface="Times New Roman" panose="02020603050405020304" pitchFamily="18" charset="0"/>
            </a:endParaRPr>
          </a:p>
        </p:txBody>
      </p:sp>
      <p:pic>
        <p:nvPicPr>
          <p:cNvPr id="410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3757613"/>
            <a:ext cx="3960813" cy="276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Kép 4" descr="C:\Users\KovatsD\AppData\Local\Microsoft\Windows\Temporary Internet Files\Content.Outlook\WOOZBTMZ\Nemzeti-ErdoStrategia_logo___01 (3).JPG"/>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039176" y="188640"/>
            <a:ext cx="1681024" cy="118640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679535" lon="992326" rev="21200718"/>
            </a:camera>
            <a:lightRig rig="threePt" dir="t"/>
          </a:scene3d>
          <a:sp3d contourW="6350" prstMaterial="matte">
            <a:bevelT w="101600" h="101600"/>
            <a:contourClr>
              <a:srgbClr val="969696"/>
            </a:contourClr>
          </a:sp3d>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églalap 1"/>
          <p:cNvSpPr>
            <a:spLocks noChangeArrowheads="1"/>
          </p:cNvSpPr>
          <p:nvPr/>
        </p:nvSpPr>
        <p:spPr bwMode="auto">
          <a:xfrm>
            <a:off x="2592165" y="1552248"/>
            <a:ext cx="3690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 A törvénymódosítás szükségessége</a:t>
            </a:r>
            <a:endParaRPr lang="hu-HU" altLang="hu-HU" dirty="0"/>
          </a:p>
        </p:txBody>
      </p:sp>
      <p:sp>
        <p:nvSpPr>
          <p:cNvPr id="3" name="Téglalap 2"/>
          <p:cNvSpPr/>
          <p:nvPr/>
        </p:nvSpPr>
        <p:spPr>
          <a:xfrm>
            <a:off x="323850" y="2038350"/>
            <a:ext cx="8712200" cy="4585871"/>
          </a:xfrm>
          <a:prstGeom prst="rect">
            <a:avLst/>
          </a:prstGeom>
        </p:spPr>
        <p:txBody>
          <a:bodyPr>
            <a:spAutoFit/>
          </a:bodyPr>
          <a:lstStyle/>
          <a:p>
            <a:pPr>
              <a:defRPr/>
            </a:pPr>
            <a:r>
              <a:rPr lang="hu-HU" sz="1600" dirty="0"/>
              <a:t>Az </a:t>
            </a:r>
            <a:r>
              <a:rPr lang="hu-HU" sz="1600" b="1" u="sng" dirty="0">
                <a:solidFill>
                  <a:srgbClr val="FFC000"/>
                </a:solidFill>
              </a:rPr>
              <a:t>1996-os </a:t>
            </a:r>
            <a:r>
              <a:rPr lang="hu-HU" sz="1600" b="1" u="sng" dirty="0" smtClean="0">
                <a:solidFill>
                  <a:srgbClr val="FFC000"/>
                </a:solidFill>
              </a:rPr>
              <a:t>erdőtörvény</a:t>
            </a:r>
            <a:r>
              <a:rPr lang="hu-HU" sz="1600" dirty="0" smtClean="0"/>
              <a:t>nek a </a:t>
            </a:r>
            <a:r>
              <a:rPr lang="hu-HU" sz="1600" dirty="0"/>
              <a:t>második világháború előtti polgári </a:t>
            </a:r>
            <a:r>
              <a:rPr lang="hu-HU" sz="1600" dirty="0" smtClean="0"/>
              <a:t>erdővédelmi szabályozás </a:t>
            </a:r>
            <a:r>
              <a:rPr lang="hu-HU" sz="1600" dirty="0"/>
              <a:t>korszerűsített tartalommal való visszaállítását kellett volna </a:t>
            </a:r>
            <a:r>
              <a:rPr lang="hu-HU" sz="1600" dirty="0" smtClean="0"/>
              <a:t>szolgálnia, de ez sok tekintetben nem sikerült, ugyanis:</a:t>
            </a:r>
            <a:endParaRPr lang="hu-HU" sz="1600" dirty="0"/>
          </a:p>
          <a:p>
            <a:pPr marL="1004888" indent="-285750">
              <a:buFont typeface="Arial" panose="020B0604020202020204" pitchFamily="34" charset="0"/>
              <a:buChar char="•"/>
              <a:defRPr/>
            </a:pPr>
            <a:r>
              <a:rPr lang="hu-HU" sz="1600" dirty="0" smtClean="0"/>
              <a:t>a közérdekű célokat </a:t>
            </a:r>
            <a:r>
              <a:rPr lang="hu-HU" sz="1600" dirty="0"/>
              <a:t>kizárólag jogszabályi </a:t>
            </a:r>
            <a:r>
              <a:rPr lang="hu-HU" sz="1600" b="1" dirty="0" smtClean="0">
                <a:solidFill>
                  <a:srgbClr val="FFC000"/>
                </a:solidFill>
              </a:rPr>
              <a:t>tiltásokkal és korlátozásokkal </a:t>
            </a:r>
            <a:r>
              <a:rPr lang="hu-HU" sz="1600" dirty="0" smtClean="0"/>
              <a:t>próbálta elérni, </a:t>
            </a:r>
          </a:p>
          <a:p>
            <a:pPr marL="1004888" indent="-285750">
              <a:buFont typeface="Arial" panose="020B0604020202020204" pitchFamily="34" charset="0"/>
              <a:buChar char="•"/>
              <a:defRPr/>
            </a:pPr>
            <a:r>
              <a:rPr lang="hu-HU" sz="1600" dirty="0" smtClean="0"/>
              <a:t>a magán erdőgazdálkodókat is csak állami </a:t>
            </a:r>
            <a:r>
              <a:rPr lang="hu-HU" sz="1600" dirty="0"/>
              <a:t>akaratot </a:t>
            </a:r>
            <a:r>
              <a:rPr lang="hu-HU" sz="1600" b="1" dirty="0">
                <a:solidFill>
                  <a:srgbClr val="FFC000"/>
                </a:solidFill>
              </a:rPr>
              <a:t>végrehajtó apparátusként </a:t>
            </a:r>
            <a:r>
              <a:rPr lang="hu-HU" sz="1600" dirty="0" smtClean="0"/>
              <a:t>kezelte, és</a:t>
            </a:r>
          </a:p>
          <a:p>
            <a:pPr marL="1004888" indent="-285750">
              <a:buFont typeface="Arial" panose="020B0604020202020204" pitchFamily="34" charset="0"/>
              <a:buChar char="•"/>
              <a:defRPr/>
            </a:pPr>
            <a:r>
              <a:rPr lang="hu-HU" sz="1600" dirty="0" smtClean="0"/>
              <a:t>a </a:t>
            </a:r>
            <a:r>
              <a:rPr lang="hu-HU" sz="1600" dirty="0"/>
              <a:t>korábbi </a:t>
            </a:r>
            <a:r>
              <a:rPr lang="hu-HU" sz="1600" dirty="0" smtClean="0"/>
              <a:t>állami </a:t>
            </a:r>
            <a:r>
              <a:rPr lang="hu-HU" sz="1600" dirty="0"/>
              <a:t>tervgazdálkodásos, </a:t>
            </a:r>
            <a:r>
              <a:rPr lang="hu-HU" sz="1600" b="1" dirty="0">
                <a:solidFill>
                  <a:srgbClr val="FFC000"/>
                </a:solidFill>
              </a:rPr>
              <a:t>nagygazdálkodói modell </a:t>
            </a:r>
            <a:r>
              <a:rPr lang="hu-HU" sz="1600" dirty="0"/>
              <a:t>alkalmazását írta </a:t>
            </a:r>
            <a:r>
              <a:rPr lang="hu-HU" sz="1600" dirty="0" smtClean="0"/>
              <a:t>elő a kis erdőgazdálkodók esetében is.</a:t>
            </a:r>
          </a:p>
          <a:p>
            <a:pPr>
              <a:defRPr/>
            </a:pPr>
            <a:r>
              <a:rPr lang="hu-HU" sz="1600" dirty="0"/>
              <a:t> </a:t>
            </a:r>
          </a:p>
          <a:p>
            <a:pPr>
              <a:defRPr/>
            </a:pPr>
            <a:r>
              <a:rPr lang="hu-HU" sz="1600" dirty="0"/>
              <a:t>A </a:t>
            </a:r>
            <a:r>
              <a:rPr lang="hu-HU" sz="1600" b="1" u="sng" dirty="0">
                <a:solidFill>
                  <a:srgbClr val="FFC000"/>
                </a:solidFill>
              </a:rPr>
              <a:t>2009. évi </a:t>
            </a:r>
            <a:r>
              <a:rPr lang="hu-HU" sz="1600" b="1" u="sng" dirty="0" smtClean="0">
                <a:solidFill>
                  <a:srgbClr val="FFC000"/>
                </a:solidFill>
              </a:rPr>
              <a:t>erdőtörvény</a:t>
            </a:r>
            <a:r>
              <a:rPr lang="hu-HU" sz="1600" dirty="0" smtClean="0">
                <a:solidFill>
                  <a:srgbClr val="FFC000"/>
                </a:solidFill>
              </a:rPr>
              <a:t> </a:t>
            </a:r>
            <a:r>
              <a:rPr lang="hu-HU" sz="1600" dirty="0" smtClean="0"/>
              <a:t>elsősorban </a:t>
            </a:r>
            <a:r>
              <a:rPr lang="hu-HU" sz="1600" dirty="0"/>
              <a:t>az adminisztrációs terhek </a:t>
            </a:r>
            <a:r>
              <a:rPr lang="hu-HU" sz="1600" dirty="0" smtClean="0"/>
              <a:t>csökkentését, valamint az egységes </a:t>
            </a:r>
            <a:r>
              <a:rPr lang="hu-HU" sz="1600" dirty="0"/>
              <a:t>jogalkalmazás érdekében a szabályozottság </a:t>
            </a:r>
            <a:r>
              <a:rPr lang="hu-HU" sz="1600" dirty="0" smtClean="0"/>
              <a:t>növelését volt hivatott elérni, de </a:t>
            </a:r>
            <a:endParaRPr lang="hu-HU" sz="1600" dirty="0"/>
          </a:p>
          <a:p>
            <a:pPr marL="989013" indent="-269875">
              <a:buFont typeface="Arial" panose="020B0604020202020204" pitchFamily="34" charset="0"/>
              <a:buChar char="•"/>
              <a:defRPr/>
            </a:pPr>
            <a:r>
              <a:rPr lang="hu-HU" sz="1600" dirty="0"/>
              <a:t>számos </a:t>
            </a:r>
            <a:r>
              <a:rPr lang="hu-HU" sz="1600" b="1" dirty="0">
                <a:solidFill>
                  <a:srgbClr val="FFC000"/>
                </a:solidFill>
              </a:rPr>
              <a:t>szabályozási bizonytalanság </a:t>
            </a:r>
            <a:r>
              <a:rPr lang="hu-HU" sz="1600" dirty="0"/>
              <a:t>fennmaradt, </a:t>
            </a:r>
          </a:p>
          <a:p>
            <a:pPr marL="989013" indent="-269875">
              <a:buFont typeface="Arial" panose="020B0604020202020204" pitchFamily="34" charset="0"/>
              <a:buChar char="•"/>
              <a:defRPr/>
            </a:pPr>
            <a:r>
              <a:rPr lang="hu-HU" sz="1600" dirty="0"/>
              <a:t>a</a:t>
            </a:r>
            <a:r>
              <a:rPr lang="hu-HU" sz="1600" dirty="0" smtClean="0"/>
              <a:t>z adminisztrációs </a:t>
            </a:r>
            <a:r>
              <a:rPr lang="hu-HU" sz="1600" dirty="0"/>
              <a:t>feladatok  racionalizálására </a:t>
            </a:r>
            <a:r>
              <a:rPr lang="hu-HU" sz="1600" dirty="0" smtClean="0"/>
              <a:t>csak </a:t>
            </a:r>
            <a:r>
              <a:rPr lang="hu-HU" sz="1600" b="1" dirty="0">
                <a:solidFill>
                  <a:srgbClr val="FFC000"/>
                </a:solidFill>
              </a:rPr>
              <a:t>részlegesen </a:t>
            </a:r>
            <a:r>
              <a:rPr lang="hu-HU" sz="1600" b="1" dirty="0" smtClean="0">
                <a:solidFill>
                  <a:srgbClr val="FFC000"/>
                </a:solidFill>
              </a:rPr>
              <a:t>került sor</a:t>
            </a:r>
            <a:r>
              <a:rPr lang="hu-HU" sz="1600" dirty="0" smtClean="0"/>
              <a:t>,</a:t>
            </a:r>
          </a:p>
          <a:p>
            <a:pPr marL="989013" indent="-269875">
              <a:buFont typeface="Arial" panose="020B0604020202020204" pitchFamily="34" charset="0"/>
              <a:buChar char="•"/>
              <a:defRPr/>
            </a:pPr>
            <a:r>
              <a:rPr lang="hu-HU" sz="1600" dirty="0" smtClean="0"/>
              <a:t>ellenben széles </a:t>
            </a:r>
            <a:r>
              <a:rPr lang="hu-HU" sz="1600" dirty="0"/>
              <a:t>körben lehetőséget biztosít kellően nem </a:t>
            </a:r>
            <a:r>
              <a:rPr lang="hu-HU" sz="1600" dirty="0" smtClean="0"/>
              <a:t>feltétlenül megalapozott </a:t>
            </a:r>
            <a:r>
              <a:rPr lang="hu-HU" sz="1600" b="1" dirty="0">
                <a:solidFill>
                  <a:srgbClr val="FFC000"/>
                </a:solidFill>
              </a:rPr>
              <a:t>korlátozások tulajdonosi és gazdálkodói kontroll nélkül</a:t>
            </a:r>
            <a:r>
              <a:rPr lang="hu-HU" sz="1600" b="1" dirty="0"/>
              <a:t>i </a:t>
            </a:r>
            <a:r>
              <a:rPr lang="hu-HU" sz="1600" dirty="0"/>
              <a:t>elrendelésére</a:t>
            </a:r>
            <a:r>
              <a:rPr lang="hu-HU" sz="1600" dirty="0" smtClean="0"/>
              <a:t>.</a:t>
            </a:r>
          </a:p>
          <a:p>
            <a:pPr marL="719138">
              <a:defRPr/>
            </a:pPr>
            <a:endParaRPr lang="hu-HU" sz="1600" dirty="0"/>
          </a:p>
          <a:p>
            <a:pPr>
              <a:defRPr/>
            </a:pPr>
            <a:r>
              <a:rPr lang="hu-HU" sz="1600" dirty="0"/>
              <a:t> </a:t>
            </a:r>
          </a:p>
          <a:p>
            <a:pPr algn="ctr">
              <a:defRPr/>
            </a:pPr>
            <a:r>
              <a:rPr lang="hu-HU" b="1" dirty="0" smtClean="0">
                <a:solidFill>
                  <a:srgbClr val="FFC000"/>
                </a:solidFill>
              </a:rPr>
              <a:t>Módosítási törekvések, amelyre az ágazat </a:t>
            </a:r>
            <a:r>
              <a:rPr lang="hu-HU" b="1" dirty="0">
                <a:solidFill>
                  <a:srgbClr val="FFC000"/>
                </a:solidFill>
              </a:rPr>
              <a:t>a 2010-ben felálló Kormány részéről is bíztatást kapott.</a:t>
            </a:r>
          </a:p>
        </p:txBody>
      </p:sp>
      <p:sp>
        <p:nvSpPr>
          <p:cNvPr id="2" name="Lefelé nyíl 1"/>
          <p:cNvSpPr/>
          <p:nvPr/>
        </p:nvSpPr>
        <p:spPr>
          <a:xfrm>
            <a:off x="4437634" y="5589240"/>
            <a:ext cx="484632" cy="36004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hu-HU"/>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80311" y="70298"/>
            <a:ext cx="1227237" cy="19680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52463" y="4637732"/>
            <a:ext cx="2740712" cy="2103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146" name="Téglalap 1"/>
          <p:cNvSpPr>
            <a:spLocks noChangeArrowheads="1"/>
          </p:cNvSpPr>
          <p:nvPr/>
        </p:nvSpPr>
        <p:spPr bwMode="auto">
          <a:xfrm>
            <a:off x="2627784" y="1557338"/>
            <a:ext cx="36909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 A törvénymódosítás szükségessége</a:t>
            </a:r>
            <a:endParaRPr lang="hu-HU" altLang="hu-HU" dirty="0"/>
          </a:p>
        </p:txBody>
      </p:sp>
      <p:sp>
        <p:nvSpPr>
          <p:cNvPr id="6147" name="Téglalap 2"/>
          <p:cNvSpPr>
            <a:spLocks noChangeArrowheads="1"/>
          </p:cNvSpPr>
          <p:nvPr/>
        </p:nvSpPr>
        <p:spPr bwMode="auto">
          <a:xfrm>
            <a:off x="611188" y="2110304"/>
            <a:ext cx="828198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dirty="0"/>
              <a:t>T</a:t>
            </a:r>
            <a:r>
              <a:rPr lang="hu-HU" altLang="hu-HU" dirty="0" smtClean="0"/>
              <a:t>ovábbi </a:t>
            </a:r>
            <a:r>
              <a:rPr lang="hu-HU" altLang="hu-HU" dirty="0"/>
              <a:t>szabályozási </a:t>
            </a:r>
            <a:r>
              <a:rPr lang="hu-HU" altLang="hu-HU" dirty="0" smtClean="0"/>
              <a:t>kihívások:</a:t>
            </a:r>
            <a:endParaRPr lang="hu-HU" altLang="hu-HU" dirty="0"/>
          </a:p>
        </p:txBody>
      </p:sp>
      <p:sp>
        <p:nvSpPr>
          <p:cNvPr id="6" name="Szövegdoboz 1"/>
          <p:cNvSpPr txBox="1">
            <a:spLocks noChangeArrowheads="1"/>
          </p:cNvSpPr>
          <p:nvPr/>
        </p:nvSpPr>
        <p:spPr bwMode="auto">
          <a:xfrm>
            <a:off x="6012160" y="4399220"/>
            <a:ext cx="3024336" cy="253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hu-HU" altLang="hu-HU" sz="1050" dirty="0"/>
              <a:t>Az </a:t>
            </a:r>
            <a:r>
              <a:rPr lang="hu-HU" altLang="hu-HU" sz="1050" dirty="0" err="1"/>
              <a:t>Ellenberg</a:t>
            </a:r>
            <a:r>
              <a:rPr lang="hu-HU" altLang="hu-HU" sz="1050" dirty="0"/>
              <a:t> index változása egy bükk fa élete során</a:t>
            </a:r>
          </a:p>
        </p:txBody>
      </p:sp>
      <p:sp>
        <p:nvSpPr>
          <p:cNvPr id="2" name="Téglalap 1"/>
          <p:cNvSpPr/>
          <p:nvPr/>
        </p:nvSpPr>
        <p:spPr>
          <a:xfrm>
            <a:off x="827583" y="5011263"/>
            <a:ext cx="4968553" cy="1569660"/>
          </a:xfrm>
          <a:prstGeom prst="rect">
            <a:avLst/>
          </a:prstGeom>
        </p:spPr>
        <p:txBody>
          <a:bodyPr wrap="square">
            <a:spAutoFit/>
          </a:bodyPr>
          <a:lstStyle/>
          <a:p>
            <a:pPr algn="just"/>
            <a:r>
              <a:rPr lang="hu-HU" sz="1600" dirty="0" smtClean="0"/>
              <a:t>A </a:t>
            </a:r>
            <a:r>
              <a:rPr lang="hu-HU" sz="1600" dirty="0"/>
              <a:t>probléma ezen a téren az, hogy bár a klímaváltozás ténye már egyértelmű igazolást nyert, a következményeit kellő megbízhatósággal még nem látjuk előre. </a:t>
            </a:r>
            <a:endParaRPr lang="hu-HU" sz="1600" dirty="0" smtClean="0"/>
          </a:p>
          <a:p>
            <a:pPr algn="just"/>
            <a:r>
              <a:rPr lang="hu-HU" sz="1600" dirty="0" smtClean="0"/>
              <a:t>Az </a:t>
            </a:r>
            <a:r>
              <a:rPr lang="hu-HU" sz="1600" dirty="0"/>
              <a:t>intézkedésekre emiatt – a megfelelő ismeretek megszerzésével párhuzamosan – várhatóan csak több lépcsőben kerülhet sor.</a:t>
            </a:r>
          </a:p>
        </p:txBody>
      </p:sp>
      <p:sp>
        <p:nvSpPr>
          <p:cNvPr id="3" name="Téglalap 2"/>
          <p:cNvSpPr/>
          <p:nvPr/>
        </p:nvSpPr>
        <p:spPr>
          <a:xfrm>
            <a:off x="827583" y="2479636"/>
            <a:ext cx="4968553" cy="1815882"/>
          </a:xfrm>
          <a:prstGeom prst="rect">
            <a:avLst/>
          </a:prstGeom>
        </p:spPr>
        <p:txBody>
          <a:bodyPr wrap="square">
            <a:spAutoFit/>
          </a:bodyPr>
          <a:lstStyle/>
          <a:p>
            <a:pPr indent="6350" algn="just">
              <a:defRPr/>
            </a:pPr>
            <a:r>
              <a:rPr lang="hu-HU" sz="1600" dirty="0"/>
              <a:t>A hatályos polgári jogi, illetve az ágazati szabályozás </a:t>
            </a:r>
            <a:r>
              <a:rPr lang="hu-HU" sz="1600" b="1" dirty="0">
                <a:solidFill>
                  <a:srgbClr val="FFC000"/>
                </a:solidFill>
              </a:rPr>
              <a:t>a magántulajdonú erdők hasznosítására a tulajdonosok részére nem nyújt az erdőgazdálkodás sajátosságaihoz, illetve a kialakult elaprózott birtokszerkezethez igazodó jó megoldásokat</a:t>
            </a:r>
            <a:r>
              <a:rPr lang="hu-HU" sz="1600" dirty="0"/>
              <a:t>. Kiegyensúlyozott, felelős magán erdőgazdálkodás azonban bizonytalan alapokon nem alakulhat ki.</a:t>
            </a:r>
          </a:p>
        </p:txBody>
      </p:sp>
      <p:sp>
        <p:nvSpPr>
          <p:cNvPr id="7" name="Téglalap 6"/>
          <p:cNvSpPr/>
          <p:nvPr/>
        </p:nvSpPr>
        <p:spPr>
          <a:xfrm>
            <a:off x="827583" y="4447293"/>
            <a:ext cx="4752529" cy="584775"/>
          </a:xfrm>
          <a:prstGeom prst="rect">
            <a:avLst/>
          </a:prstGeom>
        </p:spPr>
        <p:txBody>
          <a:bodyPr wrap="square">
            <a:spAutoFit/>
          </a:bodyPr>
          <a:lstStyle/>
          <a:p>
            <a:r>
              <a:rPr lang="hu-HU" sz="1600" dirty="0"/>
              <a:t>A </a:t>
            </a:r>
            <a:r>
              <a:rPr lang="hu-HU" sz="1600" b="1" dirty="0">
                <a:solidFill>
                  <a:srgbClr val="FFC000"/>
                </a:solidFill>
              </a:rPr>
              <a:t>klímaváltozás kapcsán ugyancsak sürgős intézkedéseket kell tenni</a:t>
            </a:r>
            <a:r>
              <a:rPr lang="hu-HU" sz="1600" dirty="0">
                <a:solidFill>
                  <a:srgbClr val="FFC000"/>
                </a:solidFill>
              </a:rPr>
              <a:t>.</a:t>
            </a:r>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5669" r="14441"/>
          <a:stretch/>
        </p:blipFill>
        <p:spPr bwMode="auto">
          <a:xfrm>
            <a:off x="6111761" y="1988840"/>
            <a:ext cx="2770011" cy="21036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églalap 1"/>
          <p:cNvSpPr>
            <a:spLocks noChangeArrowheads="1"/>
          </p:cNvSpPr>
          <p:nvPr/>
        </p:nvSpPr>
        <p:spPr bwMode="auto">
          <a:xfrm>
            <a:off x="2483768" y="2132856"/>
            <a:ext cx="40513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 A törvénymódosítás főbb célkitűzései:</a:t>
            </a:r>
            <a:endParaRPr lang="hu-HU" altLang="hu-HU" dirty="0"/>
          </a:p>
        </p:txBody>
      </p:sp>
      <p:sp>
        <p:nvSpPr>
          <p:cNvPr id="3" name="Téglalap 2"/>
          <p:cNvSpPr/>
          <p:nvPr/>
        </p:nvSpPr>
        <p:spPr>
          <a:xfrm>
            <a:off x="289744" y="2780928"/>
            <a:ext cx="8526482" cy="3285515"/>
          </a:xfrm>
          <a:prstGeom prst="rect">
            <a:avLst/>
          </a:prstGeom>
        </p:spPr>
        <p:txBody>
          <a:bodyPr wrap="square">
            <a:spAutoFit/>
          </a:bodyPr>
          <a:lstStyle/>
          <a:p>
            <a:pPr marL="357188" indent="-357188">
              <a:tabLst>
                <a:tab pos="357188" algn="l"/>
              </a:tabLst>
              <a:defRPr/>
            </a:pPr>
            <a:r>
              <a:rPr lang="hu-HU" sz="1600" dirty="0" smtClean="0"/>
              <a:t>1. 	Szabályozási hiányosságok,  ellentmondások megszűntetése </a:t>
            </a:r>
            <a:r>
              <a:rPr lang="hu-HU" sz="1600" dirty="0"/>
              <a:t>(</a:t>
            </a:r>
            <a:r>
              <a:rPr lang="hu-HU" sz="1600" b="1" dirty="0">
                <a:solidFill>
                  <a:srgbClr val="FFC000"/>
                </a:solidFill>
              </a:rPr>
              <a:t>technikai jellegű módosítások</a:t>
            </a:r>
            <a:r>
              <a:rPr lang="hu-HU" sz="1600" dirty="0"/>
              <a:t>).</a:t>
            </a:r>
          </a:p>
          <a:p>
            <a:pPr marL="357188" indent="-357188">
              <a:buFontTx/>
              <a:buAutoNum type="arabicPeriod"/>
              <a:tabLst>
                <a:tab pos="357188" algn="l"/>
              </a:tabLst>
              <a:defRPr/>
            </a:pPr>
            <a:endParaRPr lang="hu-HU" sz="1050" dirty="0"/>
          </a:p>
          <a:p>
            <a:pPr marL="357188" indent="-357188">
              <a:tabLst>
                <a:tab pos="357188" algn="l"/>
              </a:tabLst>
              <a:defRPr/>
            </a:pPr>
            <a:r>
              <a:rPr lang="hu-HU" sz="1600" dirty="0"/>
              <a:t>2. </a:t>
            </a:r>
            <a:r>
              <a:rPr lang="hu-HU" sz="1600" dirty="0" smtClean="0"/>
              <a:t>	Az </a:t>
            </a:r>
            <a:r>
              <a:rPr lang="hu-HU" sz="1600" dirty="0"/>
              <a:t>erdőket, erdőgazdálkodást érintően újonnan </a:t>
            </a:r>
            <a:r>
              <a:rPr lang="hu-HU" sz="1600" dirty="0" smtClean="0"/>
              <a:t>felmerülő változásokhoz, elvárásokhoz kapcsolódó módosítások </a:t>
            </a:r>
            <a:r>
              <a:rPr lang="hu-HU" sz="1600" dirty="0"/>
              <a:t>(</a:t>
            </a:r>
            <a:r>
              <a:rPr lang="hu-HU" sz="1600" b="1" dirty="0">
                <a:solidFill>
                  <a:srgbClr val="FFC000"/>
                </a:solidFill>
              </a:rPr>
              <a:t>tartalmi módosítások</a:t>
            </a:r>
            <a:r>
              <a:rPr lang="hu-HU" sz="1600" dirty="0"/>
              <a:t>).</a:t>
            </a:r>
          </a:p>
          <a:p>
            <a:pPr marL="357188" indent="-357188">
              <a:tabLst>
                <a:tab pos="357188" algn="l"/>
              </a:tabLst>
              <a:defRPr/>
            </a:pPr>
            <a:endParaRPr lang="hu-HU" sz="1050" dirty="0"/>
          </a:p>
          <a:p>
            <a:pPr marL="357188" indent="-357188">
              <a:tabLst>
                <a:tab pos="357188" algn="l"/>
              </a:tabLst>
              <a:defRPr/>
            </a:pPr>
            <a:r>
              <a:rPr lang="hu-HU" sz="1600" dirty="0"/>
              <a:t>3. </a:t>
            </a:r>
            <a:r>
              <a:rPr lang="hu-HU" sz="1600" dirty="0" smtClean="0"/>
              <a:t>	Az </a:t>
            </a:r>
            <a:r>
              <a:rPr lang="hu-HU" sz="1600" dirty="0"/>
              <a:t>erdőgazdálkodáshoz kapcsolódó szakmai adminisztráció egyszerűsítése egyes eljárások megszűntetésével, átalakításával, illetve egy korszerű és teljes körű erdészeti informatikai szakmai adatbázis, és elektronikus ügyintézési rendszer megvalósításával (</a:t>
            </a:r>
            <a:r>
              <a:rPr lang="hu-HU" sz="1600" b="1" dirty="0">
                <a:solidFill>
                  <a:srgbClr val="FFC000"/>
                </a:solidFill>
              </a:rPr>
              <a:t>a vállalkozások és az igazgatás adminisztratív terheinek csökkentése</a:t>
            </a:r>
            <a:r>
              <a:rPr lang="hu-HU" sz="1600" dirty="0" smtClean="0">
                <a:solidFill>
                  <a:srgbClr val="FFC000"/>
                </a:solidFill>
              </a:rPr>
              <a:t>).</a:t>
            </a:r>
          </a:p>
          <a:p>
            <a:pPr>
              <a:defRPr/>
            </a:pPr>
            <a:endParaRPr lang="hu-HU" sz="1050" dirty="0"/>
          </a:p>
          <a:p>
            <a:pPr>
              <a:defRPr/>
            </a:pPr>
            <a:r>
              <a:rPr lang="hu-HU" sz="1600" dirty="0"/>
              <a:t> </a:t>
            </a:r>
            <a:endParaRPr lang="hu-HU" sz="1050" dirty="0"/>
          </a:p>
          <a:p>
            <a:pPr algn="ctr">
              <a:defRPr/>
            </a:pPr>
            <a:r>
              <a:rPr lang="hu-HU" sz="1600" b="1" dirty="0">
                <a:solidFill>
                  <a:srgbClr val="FFC000"/>
                </a:solidFill>
              </a:rPr>
              <a:t>A javasolt módosítások nem érintik a törvény preambulumában lefektetett célkitűzéseket, illetve a törvényben az erdők, erdei életközösségek védelme érdekében rögzített elvárásokat és </a:t>
            </a:r>
            <a:r>
              <a:rPr lang="hu-HU" sz="1600" b="1" dirty="0" smtClean="0">
                <a:solidFill>
                  <a:srgbClr val="FFC000"/>
                </a:solidFill>
              </a:rPr>
              <a:t>korlátozásokat</a:t>
            </a:r>
            <a:r>
              <a:rPr lang="hu-HU" sz="1600" b="1" dirty="0">
                <a:solidFill>
                  <a:srgbClr val="FFC000"/>
                </a:solidFill>
              </a:rPr>
              <a:t>!</a:t>
            </a:r>
            <a:r>
              <a:rPr lang="hu-HU" sz="1600" b="1" dirty="0" smtClean="0">
                <a:solidFill>
                  <a:srgbClr val="FFC000"/>
                </a:solidFill>
              </a:rPr>
              <a:t> </a:t>
            </a:r>
            <a:r>
              <a:rPr lang="hu-HU" sz="1600" dirty="0">
                <a:solidFill>
                  <a:srgbClr val="FFC000"/>
                </a:solidFill>
              </a:rPr>
              <a:t> </a:t>
            </a:r>
            <a:r>
              <a:rPr lang="hu-HU" sz="1600" dirty="0"/>
              <a:t> </a:t>
            </a:r>
          </a:p>
        </p:txBody>
      </p:sp>
      <p:pic>
        <p:nvPicPr>
          <p:cNvPr id="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41426" y="199737"/>
            <a:ext cx="1866213" cy="230300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par>
                                <p:cTn id="8" presetID="10" presetClass="exit" presetSubtype="0" fill="hold" nodeType="withEffect">
                                  <p:stCondLst>
                                    <p:cond delay="0"/>
                                  </p:stCondLst>
                                  <p:childTnLst>
                                    <p:animEffect transition="out" filter="fade">
                                      <p:cBhvr>
                                        <p:cTn id="9" dur="2000"/>
                                        <p:tgtEl>
                                          <p:spTgt spid="4"/>
                                        </p:tgtEl>
                                      </p:cBhvr>
                                    </p:animEffect>
                                    <p:set>
                                      <p:cBhvr>
                                        <p:cTn id="10" dur="1" fill="hold">
                                          <p:stCondLst>
                                            <p:cond delay="19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églalap 1"/>
          <p:cNvSpPr>
            <a:spLocks noChangeArrowheads="1"/>
          </p:cNvSpPr>
          <p:nvPr/>
        </p:nvSpPr>
        <p:spPr bwMode="auto">
          <a:xfrm>
            <a:off x="2627288" y="1705295"/>
            <a:ext cx="3744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Törvénymódosítás </a:t>
            </a:r>
            <a:r>
              <a:rPr lang="hu-HU" altLang="hu-HU" b="1" dirty="0"/>
              <a:t>főbb területei:</a:t>
            </a:r>
            <a:endParaRPr lang="hu-HU" altLang="hu-HU" dirty="0"/>
          </a:p>
        </p:txBody>
      </p:sp>
      <p:sp>
        <p:nvSpPr>
          <p:cNvPr id="8195" name="Téglalap 2"/>
          <p:cNvSpPr>
            <a:spLocks noChangeArrowheads="1"/>
          </p:cNvSpPr>
          <p:nvPr/>
        </p:nvSpPr>
        <p:spPr bwMode="auto">
          <a:xfrm>
            <a:off x="255518" y="2627330"/>
            <a:ext cx="889317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1. Az erdőkkel, erdőgazdálkodással kapcsolatos elvárások, korlátozások cizelláltabb </a:t>
            </a:r>
            <a:r>
              <a:rPr lang="hu-HU" altLang="hu-HU" sz="1600" b="1" i="1" dirty="0" smtClean="0"/>
              <a:t>meghatározása</a:t>
            </a:r>
            <a:endParaRPr lang="hu-HU" altLang="hu-HU" sz="1600" dirty="0"/>
          </a:p>
        </p:txBody>
      </p:sp>
      <p:sp>
        <p:nvSpPr>
          <p:cNvPr id="8196" name="Téglalap 3"/>
          <p:cNvSpPr>
            <a:spLocks noChangeArrowheads="1"/>
          </p:cNvSpPr>
          <p:nvPr/>
        </p:nvSpPr>
        <p:spPr bwMode="auto">
          <a:xfrm>
            <a:off x="255518" y="3140968"/>
            <a:ext cx="8642350" cy="3370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hu-HU" altLang="hu-HU" sz="1600" dirty="0">
                <a:solidFill>
                  <a:srgbClr val="FFC000"/>
                </a:solidFill>
              </a:rPr>
              <a:t>Az </a:t>
            </a:r>
            <a:r>
              <a:rPr lang="hu-HU" altLang="hu-HU" sz="1600" b="1" dirty="0">
                <a:solidFill>
                  <a:srgbClr val="FFC000"/>
                </a:solidFill>
              </a:rPr>
              <a:t>elsődleges cél a 2 millió hektárnyi meglévő erdő fenntartása, </a:t>
            </a:r>
            <a:r>
              <a:rPr lang="hu-HU" altLang="hu-HU" sz="1600" b="1" dirty="0" smtClean="0">
                <a:solidFill>
                  <a:srgbClr val="FFC000"/>
                </a:solidFill>
              </a:rPr>
              <a:t>védelme</a:t>
            </a:r>
            <a:r>
              <a:rPr lang="hu-HU" altLang="hu-HU" sz="1600" b="1" dirty="0">
                <a:solidFill>
                  <a:srgbClr val="FFC000"/>
                </a:solidFill>
              </a:rPr>
              <a:t>.</a:t>
            </a:r>
            <a:endParaRPr lang="hu-HU" altLang="hu-HU" sz="1200" dirty="0">
              <a:solidFill>
                <a:srgbClr val="FFC000"/>
              </a:solidFill>
            </a:endParaRPr>
          </a:p>
          <a:p>
            <a:pPr algn="just" eaLnBrk="1" hangingPunct="1"/>
            <a:endParaRPr lang="hu-HU" altLang="hu-HU" sz="1000" dirty="0" smtClean="0"/>
          </a:p>
          <a:p>
            <a:pPr algn="just" eaLnBrk="1" hangingPunct="1"/>
            <a:r>
              <a:rPr lang="hu-HU" altLang="hu-HU" sz="1600" dirty="0" smtClean="0"/>
              <a:t>Az </a:t>
            </a:r>
            <a:r>
              <a:rPr lang="hu-HU" altLang="hu-HU" sz="1600" dirty="0"/>
              <a:t>egyéb fával, faállománnyal borított területekre (</a:t>
            </a:r>
            <a:r>
              <a:rPr lang="hu-HU" altLang="hu-HU" sz="1600" dirty="0" err="1" smtClean="0"/>
              <a:t>önerdősülések</a:t>
            </a:r>
            <a:r>
              <a:rPr lang="hu-HU" altLang="hu-HU" sz="1600" dirty="0" smtClean="0"/>
              <a:t>, fásítások) </a:t>
            </a:r>
            <a:r>
              <a:rPr lang="hu-HU" altLang="hu-HU" sz="1600" b="1" dirty="0" smtClean="0">
                <a:solidFill>
                  <a:srgbClr val="FFC000"/>
                </a:solidFill>
              </a:rPr>
              <a:t>nem </a:t>
            </a:r>
            <a:r>
              <a:rPr lang="hu-HU" altLang="hu-HU" sz="1600" b="1" dirty="0">
                <a:solidFill>
                  <a:srgbClr val="FFC000"/>
                </a:solidFill>
              </a:rPr>
              <a:t>indokolt kiterjeszteni az erdőtörvény teljes </a:t>
            </a:r>
            <a:r>
              <a:rPr lang="hu-HU" altLang="hu-HU" sz="1600" b="1" dirty="0" smtClean="0">
                <a:solidFill>
                  <a:srgbClr val="FFC000"/>
                </a:solidFill>
              </a:rPr>
              <a:t>szabályozását</a:t>
            </a:r>
            <a:r>
              <a:rPr lang="hu-HU" altLang="hu-HU" sz="1600" dirty="0" smtClean="0">
                <a:solidFill>
                  <a:srgbClr val="FFC000"/>
                </a:solidFill>
              </a:rPr>
              <a:t>. </a:t>
            </a:r>
            <a:endParaRPr lang="hu-HU" altLang="hu-HU" sz="1600" dirty="0">
              <a:solidFill>
                <a:srgbClr val="FFC000"/>
              </a:solidFill>
            </a:endParaRPr>
          </a:p>
          <a:p>
            <a:pPr algn="just" eaLnBrk="1" hangingPunct="1"/>
            <a:endParaRPr lang="hu-HU" altLang="hu-HU" sz="1000" dirty="0" smtClean="0"/>
          </a:p>
          <a:p>
            <a:pPr algn="just" eaLnBrk="1" hangingPunct="1"/>
            <a:r>
              <a:rPr lang="hu-HU" altLang="hu-HU" sz="1600" dirty="0" smtClean="0"/>
              <a:t>A </a:t>
            </a:r>
            <a:r>
              <a:rPr lang="hu-HU" altLang="hu-HU" sz="1600" b="1" dirty="0">
                <a:solidFill>
                  <a:srgbClr val="FFC000"/>
                </a:solidFill>
              </a:rPr>
              <a:t>belterületeket, a tanyák, a zártkertek, fás szárú mezőgazdasági jellegű ültetvények </a:t>
            </a:r>
            <a:r>
              <a:rPr lang="hu-HU" altLang="hu-HU" sz="1600" dirty="0"/>
              <a:t>területét, illetve a különböző beruházások, infrastruktúrák </a:t>
            </a:r>
            <a:r>
              <a:rPr lang="hu-HU" altLang="hu-HU" sz="1600" b="1" dirty="0">
                <a:solidFill>
                  <a:srgbClr val="FFC000"/>
                </a:solidFill>
              </a:rPr>
              <a:t>termőföldnek nem minősülő</a:t>
            </a:r>
            <a:r>
              <a:rPr lang="hu-HU" altLang="hu-HU" sz="1600" b="1" dirty="0"/>
              <a:t>, </a:t>
            </a:r>
            <a:r>
              <a:rPr lang="hu-HU" altLang="hu-HU" sz="1600" dirty="0"/>
              <a:t>kivett művelési ágú területeit </a:t>
            </a:r>
            <a:r>
              <a:rPr lang="hu-HU" altLang="hu-HU" sz="1600" dirty="0" smtClean="0"/>
              <a:t>indokolt </a:t>
            </a:r>
            <a:r>
              <a:rPr lang="hu-HU" altLang="hu-HU" sz="1600" b="1" dirty="0">
                <a:solidFill>
                  <a:srgbClr val="FFC000"/>
                </a:solidFill>
              </a:rPr>
              <a:t>a törvény hatálya alól kivonni</a:t>
            </a:r>
            <a:r>
              <a:rPr lang="hu-HU" altLang="hu-HU" sz="1600" dirty="0"/>
              <a:t>.</a:t>
            </a:r>
          </a:p>
          <a:p>
            <a:pPr algn="just" eaLnBrk="1" hangingPunct="1"/>
            <a:endParaRPr lang="hu-HU" altLang="hu-HU" sz="800" dirty="0"/>
          </a:p>
          <a:p>
            <a:pPr algn="just" eaLnBrk="1" hangingPunct="1"/>
            <a:r>
              <a:rPr lang="hu-HU" altLang="hu-HU" sz="1600" dirty="0"/>
              <a:t>Jelentősen </a:t>
            </a:r>
            <a:r>
              <a:rPr lang="hu-HU" altLang="hu-HU" sz="1600" b="1" dirty="0">
                <a:solidFill>
                  <a:srgbClr val="FFC000"/>
                </a:solidFill>
              </a:rPr>
              <a:t>eltérő közérdekű szempontok</a:t>
            </a:r>
            <a:r>
              <a:rPr lang="hu-HU" altLang="hu-HU" sz="1600" dirty="0">
                <a:solidFill>
                  <a:srgbClr val="FFC000"/>
                </a:solidFill>
              </a:rPr>
              <a:t> </a:t>
            </a:r>
            <a:r>
              <a:rPr lang="hu-HU" altLang="hu-HU" sz="1600" dirty="0"/>
              <a:t>és korlátozások merülnek fel az </a:t>
            </a:r>
            <a:r>
              <a:rPr lang="hu-HU" altLang="hu-HU" sz="1600" b="1" dirty="0">
                <a:solidFill>
                  <a:srgbClr val="FFC000"/>
                </a:solidFill>
              </a:rPr>
              <a:t>eltérő természetességi </a:t>
            </a:r>
            <a:r>
              <a:rPr lang="hu-HU" altLang="hu-HU" sz="1600" b="1" dirty="0" smtClean="0">
                <a:solidFill>
                  <a:srgbClr val="FFC000"/>
                </a:solidFill>
              </a:rPr>
              <a:t>állapotú, illetve rendeltetésű erdőkkel szemben</a:t>
            </a:r>
            <a:r>
              <a:rPr lang="hu-HU" altLang="hu-HU" sz="1600" dirty="0" smtClean="0">
                <a:solidFill>
                  <a:srgbClr val="FFC000"/>
                </a:solidFill>
              </a:rPr>
              <a:t>.</a:t>
            </a:r>
            <a:endParaRPr lang="hu-HU" altLang="hu-HU" sz="1600" dirty="0">
              <a:solidFill>
                <a:srgbClr val="FFC000"/>
              </a:solidFill>
            </a:endParaRPr>
          </a:p>
          <a:p>
            <a:pPr algn="just" eaLnBrk="1" hangingPunct="1"/>
            <a:endParaRPr lang="hu-HU" altLang="hu-HU" sz="800" dirty="0"/>
          </a:p>
          <a:p>
            <a:pPr algn="just" eaLnBrk="1" hangingPunct="1"/>
            <a:r>
              <a:rPr lang="hu-HU" altLang="hu-HU" sz="1600" dirty="0"/>
              <a:t>Az erdők ökoszisztéma szolgáltatásai szempontjából az állami erdőknek kiemelt szerepe </a:t>
            </a:r>
            <a:r>
              <a:rPr lang="hu-HU" altLang="hu-HU" sz="1600" dirty="0" smtClean="0"/>
              <a:t>van. </a:t>
            </a:r>
            <a:r>
              <a:rPr lang="hu-HU" altLang="hu-HU" sz="1600" b="1" dirty="0" smtClean="0">
                <a:solidFill>
                  <a:srgbClr val="FFC000"/>
                </a:solidFill>
              </a:rPr>
              <a:t>A </a:t>
            </a:r>
            <a:r>
              <a:rPr lang="hu-HU" altLang="hu-HU" sz="1600" b="1" dirty="0">
                <a:solidFill>
                  <a:srgbClr val="FFC000"/>
                </a:solidFill>
              </a:rPr>
              <a:t>magántulajdonú erdők esetében ezzel szemben – bár az erdőgazdálkodás megalapozott közérdekű korlátozásának ezek esetében is helye van – a tulajdonosi, gazdálkodói érdekek a hangsúlyosabbak</a:t>
            </a:r>
            <a:r>
              <a:rPr lang="hu-HU" altLang="hu-HU" sz="1600" b="1" dirty="0" smtClean="0">
                <a:solidFill>
                  <a:srgbClr val="FFC000"/>
                </a:solidFill>
              </a:rPr>
              <a:t>.</a:t>
            </a:r>
            <a:endParaRPr lang="hu-HU" altLang="hu-HU" sz="1600" dirty="0">
              <a:solidFill>
                <a:srgbClr val="FFC000"/>
              </a:solidFill>
            </a:endParaRPr>
          </a:p>
        </p:txBody>
      </p:sp>
      <p:pic>
        <p:nvPicPr>
          <p:cNvPr id="3074" name="Picture 2" descr="Képtalálat a következőre: „magánerdészet magyarország alapítás”">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 r="30278"/>
          <a:stretch/>
        </p:blipFill>
        <p:spPr bwMode="auto">
          <a:xfrm>
            <a:off x="695806" y="1167914"/>
            <a:ext cx="1936124" cy="1444647"/>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AutoShape 4" descr="Képtalálat a következőre: „ültetvényerdő”"/>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hu-HU"/>
          </a:p>
        </p:txBody>
      </p:sp>
      <p:pic>
        <p:nvPicPr>
          <p:cNvPr id="1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66948" y="154658"/>
            <a:ext cx="1558152" cy="1167540"/>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9" descr="http://www.agrarszektor.hu/images/hirek1/erdotelepite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813306" y="603181"/>
            <a:ext cx="1578188" cy="1183280"/>
          </a:xfrm>
          <a:prstGeom prst="rect">
            <a:avLst/>
          </a:prstGeom>
          <a:ln>
            <a:noFill/>
          </a:ln>
          <a:effectLst>
            <a:softEdge rad="1270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7" descr="http://www.agrotrend.hu/webimages/images/zoldites_kezikonyv.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283239" y="1393961"/>
            <a:ext cx="1544384" cy="992554"/>
          </a:xfrm>
          <a:prstGeom prst="rect">
            <a:avLst/>
          </a:prstGeom>
          <a:ln>
            <a:noFill/>
          </a:ln>
          <a:effectLst>
            <a:softEdge rad="635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églalap 1"/>
          <p:cNvSpPr>
            <a:spLocks noChangeArrowheads="1"/>
          </p:cNvSpPr>
          <p:nvPr/>
        </p:nvSpPr>
        <p:spPr bwMode="auto">
          <a:xfrm>
            <a:off x="1924756" y="1620896"/>
            <a:ext cx="4015396"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sp>
        <p:nvSpPr>
          <p:cNvPr id="9219" name="Téglalap 2"/>
          <p:cNvSpPr>
            <a:spLocks noChangeArrowheads="1"/>
          </p:cNvSpPr>
          <p:nvPr/>
        </p:nvSpPr>
        <p:spPr bwMode="auto">
          <a:xfrm>
            <a:off x="250825" y="2193340"/>
            <a:ext cx="727350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2. Körzeti erdőtervezés fejlesztése, kiszámíthatóbbá tétele</a:t>
            </a:r>
            <a:endParaRPr lang="hu-HU" altLang="hu-HU" sz="1600" dirty="0"/>
          </a:p>
        </p:txBody>
      </p:sp>
      <p:sp>
        <p:nvSpPr>
          <p:cNvPr id="9220" name="Téglalap 3"/>
          <p:cNvSpPr>
            <a:spLocks noChangeArrowheads="1"/>
          </p:cNvSpPr>
          <p:nvPr/>
        </p:nvSpPr>
        <p:spPr bwMode="auto">
          <a:xfrm>
            <a:off x="419100" y="2996952"/>
            <a:ext cx="8256588" cy="1923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hu-HU" altLang="hu-HU" dirty="0"/>
              <a:t> </a:t>
            </a:r>
            <a:r>
              <a:rPr lang="hu-HU" altLang="hu-HU" sz="1600" dirty="0"/>
              <a:t>Az erdők </a:t>
            </a:r>
            <a:r>
              <a:rPr lang="hu-HU" altLang="hu-HU" sz="1600" b="1" dirty="0">
                <a:solidFill>
                  <a:srgbClr val="FFC000"/>
                </a:solidFill>
              </a:rPr>
              <a:t>állapotát</a:t>
            </a:r>
            <a:r>
              <a:rPr lang="hu-HU" altLang="hu-HU" sz="1600" dirty="0"/>
              <a:t>, az ott felmerülő </a:t>
            </a:r>
            <a:r>
              <a:rPr lang="hu-HU" altLang="hu-HU" sz="1600" dirty="0" smtClean="0"/>
              <a:t>közérdekű </a:t>
            </a:r>
            <a:r>
              <a:rPr lang="hu-HU" altLang="hu-HU" sz="1600" dirty="0"/>
              <a:t>és gazdálkodói </a:t>
            </a:r>
            <a:r>
              <a:rPr lang="hu-HU" altLang="hu-HU" sz="1600" b="1" dirty="0" smtClean="0">
                <a:solidFill>
                  <a:srgbClr val="FFC000"/>
                </a:solidFill>
              </a:rPr>
              <a:t>szempontokat</a:t>
            </a:r>
            <a:r>
              <a:rPr lang="hu-HU" altLang="hu-HU" sz="1600" dirty="0" smtClean="0">
                <a:solidFill>
                  <a:srgbClr val="FFC000"/>
                </a:solidFill>
              </a:rPr>
              <a:t>, </a:t>
            </a:r>
            <a:r>
              <a:rPr lang="hu-HU" altLang="hu-HU" sz="1600" b="1" dirty="0" smtClean="0">
                <a:solidFill>
                  <a:srgbClr val="FFC000"/>
                </a:solidFill>
              </a:rPr>
              <a:t>elvárásokat</a:t>
            </a:r>
            <a:r>
              <a:rPr lang="hu-HU" altLang="hu-HU" sz="1600" dirty="0">
                <a:solidFill>
                  <a:srgbClr val="FFC000"/>
                </a:solidFill>
              </a:rPr>
              <a:t> </a:t>
            </a:r>
            <a:r>
              <a:rPr lang="hu-HU" altLang="hu-HU" sz="1600" dirty="0" smtClean="0"/>
              <a:t>időről </a:t>
            </a:r>
            <a:r>
              <a:rPr lang="hu-HU" altLang="hu-HU" sz="1600" dirty="0"/>
              <a:t>időre fel kell mérni, és össze kell hangolni egymással.</a:t>
            </a:r>
          </a:p>
          <a:p>
            <a:pPr algn="just" eaLnBrk="1" hangingPunct="1"/>
            <a:endParaRPr lang="hu-HU" altLang="hu-HU" sz="1000" dirty="0"/>
          </a:p>
          <a:p>
            <a:pPr algn="just" eaLnBrk="1" hangingPunct="1"/>
            <a:r>
              <a:rPr lang="hu-HU" altLang="hu-HU" sz="1600" dirty="0" smtClean="0"/>
              <a:t>A </a:t>
            </a:r>
            <a:r>
              <a:rPr lang="hu-HU" altLang="hu-HU" sz="1600" dirty="0"/>
              <a:t>fenntartható erdőgazdálkodás szempontjából </a:t>
            </a:r>
            <a:r>
              <a:rPr lang="hu-HU" altLang="hu-HU" sz="1600" b="1" dirty="0">
                <a:solidFill>
                  <a:srgbClr val="FFC000"/>
                </a:solidFill>
              </a:rPr>
              <a:t>kiemelt jelentőségű egyeztetési folyamato</a:t>
            </a:r>
            <a:r>
              <a:rPr lang="hu-HU" altLang="hu-HU" sz="1600" b="1" dirty="0"/>
              <a:t>t </a:t>
            </a:r>
            <a:r>
              <a:rPr lang="hu-HU" altLang="hu-HU" sz="1600" dirty="0"/>
              <a:t>a tervezet kiszámíthatóbbá és gördülékenyebbé </a:t>
            </a:r>
            <a:r>
              <a:rPr lang="hu-HU" altLang="hu-HU" sz="1600" dirty="0" smtClean="0"/>
              <a:t>teszi.</a:t>
            </a:r>
          </a:p>
          <a:p>
            <a:pPr algn="just" eaLnBrk="1" hangingPunct="1"/>
            <a:endParaRPr lang="hu-HU" altLang="hu-HU" sz="1000" dirty="0"/>
          </a:p>
          <a:p>
            <a:pPr algn="just" eaLnBrk="1" hangingPunct="1"/>
            <a:r>
              <a:rPr lang="hu-HU" altLang="hu-HU" sz="1600" dirty="0" smtClean="0"/>
              <a:t>A tervezet az </a:t>
            </a:r>
            <a:r>
              <a:rPr lang="hu-HU" altLang="hu-HU" sz="1600" dirty="0"/>
              <a:t>erdőkkel, erdőgazdálkodással szembeni közérdekű elvárások meghatározása </a:t>
            </a:r>
            <a:r>
              <a:rPr lang="hu-HU" altLang="hu-HU" sz="1600" dirty="0" smtClean="0"/>
              <a:t>tekintetében biztosítja az </a:t>
            </a:r>
            <a:r>
              <a:rPr lang="hu-HU" altLang="hu-HU" sz="1600" b="1" dirty="0" smtClean="0">
                <a:solidFill>
                  <a:srgbClr val="FFC000"/>
                </a:solidFill>
              </a:rPr>
              <a:t>elvárható erdőtulajdonosi, illetve erdőgazdálkodói kontrollt</a:t>
            </a:r>
            <a:r>
              <a:rPr lang="hu-HU" altLang="hu-HU" sz="1600" dirty="0"/>
              <a:t>.</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4208" y="263973"/>
            <a:ext cx="3018254" cy="2267921"/>
          </a:xfrm>
          <a:prstGeom prst="roundRect">
            <a:avLst>
              <a:gd name="adj" fmla="val 11528"/>
            </a:avLst>
          </a:prstGeom>
          <a:ln>
            <a:noFill/>
          </a:ln>
          <a:effectLst>
            <a:outerShdw blurRad="152400" dist="12000" dir="900000" sy="98000" kx="110000" ky="200000" algn="tl" rotWithShape="0">
              <a:srgbClr val="000000">
                <a:alpha val="30000"/>
              </a:srgbClr>
            </a:outerShdw>
          </a:effectLst>
          <a:scene3d>
            <a:camera prst="perspectiveRelaxed" fov="2400000">
              <a:rot lat="20887096" lon="362920" rev="21230310"/>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7423" y="4920556"/>
            <a:ext cx="4770880" cy="181244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605905" lon="20483637" rev="457597"/>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églalap 1"/>
          <p:cNvSpPr>
            <a:spLocks noChangeArrowheads="1"/>
          </p:cNvSpPr>
          <p:nvPr/>
        </p:nvSpPr>
        <p:spPr bwMode="auto">
          <a:xfrm>
            <a:off x="1331640" y="2204864"/>
            <a:ext cx="444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sp>
        <p:nvSpPr>
          <p:cNvPr id="10243" name="Téglalap 2"/>
          <p:cNvSpPr>
            <a:spLocks noChangeArrowheads="1"/>
          </p:cNvSpPr>
          <p:nvPr/>
        </p:nvSpPr>
        <p:spPr bwMode="auto">
          <a:xfrm>
            <a:off x="250825" y="3212976"/>
            <a:ext cx="748952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3. Az erdőgazdálkodás éves szakmai adminisztrációs rendszerének egyszerűsítése</a:t>
            </a:r>
            <a:endParaRPr lang="hu-HU" altLang="hu-HU" sz="1600" dirty="0"/>
          </a:p>
        </p:txBody>
      </p:sp>
      <p:sp>
        <p:nvSpPr>
          <p:cNvPr id="10244" name="Téglalap 3"/>
          <p:cNvSpPr>
            <a:spLocks noChangeArrowheads="1"/>
          </p:cNvSpPr>
          <p:nvPr/>
        </p:nvSpPr>
        <p:spPr bwMode="auto">
          <a:xfrm>
            <a:off x="449086" y="3789040"/>
            <a:ext cx="8096904" cy="20621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hu-HU" altLang="hu-HU" sz="1600" dirty="0" smtClean="0"/>
              <a:t>Az </a:t>
            </a:r>
            <a:r>
              <a:rPr lang="hu-HU" altLang="hu-HU" sz="1600" dirty="0"/>
              <a:t>erdőgazdálkodás középtávú fakitermelési lehetőségei, és </a:t>
            </a:r>
            <a:r>
              <a:rPr lang="hu-HU" altLang="hu-HU" sz="1600" dirty="0" err="1"/>
              <a:t>erdőfelújítási</a:t>
            </a:r>
            <a:r>
              <a:rPr lang="hu-HU" altLang="hu-HU" sz="1600" dirty="0"/>
              <a:t>, erdőnevelési feladatai a körzeti erdőtervezés során </a:t>
            </a:r>
            <a:r>
              <a:rPr lang="hu-HU" altLang="hu-HU" sz="1600" dirty="0" smtClean="0"/>
              <a:t>tehát kellő mélységgel, részletekbe </a:t>
            </a:r>
            <a:r>
              <a:rPr lang="hu-HU" altLang="hu-HU" sz="1600" dirty="0"/>
              <a:t>menően egyeztetésre </a:t>
            </a:r>
            <a:r>
              <a:rPr lang="hu-HU" altLang="hu-HU" sz="1600" dirty="0" smtClean="0"/>
              <a:t>kerülnek. Erre alapozva </a:t>
            </a:r>
            <a:r>
              <a:rPr lang="hu-HU" altLang="hu-HU" sz="1600" b="1" dirty="0">
                <a:solidFill>
                  <a:srgbClr val="FFC000"/>
                </a:solidFill>
              </a:rPr>
              <a:t>az erdőgazdálkodás éves adminisztrációs rendszerét tovább lehet egyszerűsíteni</a:t>
            </a:r>
            <a:r>
              <a:rPr lang="hu-HU" altLang="hu-HU" sz="1600" dirty="0"/>
              <a:t>.</a:t>
            </a:r>
          </a:p>
          <a:p>
            <a:pPr algn="just" eaLnBrk="1" hangingPunct="1"/>
            <a:endParaRPr lang="hu-HU" altLang="hu-HU" sz="1600" dirty="0"/>
          </a:p>
          <a:p>
            <a:pPr algn="just" eaLnBrk="1" hangingPunct="1"/>
            <a:r>
              <a:rPr lang="hu-HU" altLang="hu-HU" sz="1600" dirty="0"/>
              <a:t>Az erdőgazdálkodási </a:t>
            </a:r>
            <a:r>
              <a:rPr lang="hu-HU" altLang="hu-HU" sz="1600" dirty="0" smtClean="0"/>
              <a:t>tevékenységek </a:t>
            </a:r>
            <a:r>
              <a:rPr lang="hu-HU" altLang="hu-HU" sz="1600" dirty="0"/>
              <a:t>végrehajtásának </a:t>
            </a:r>
            <a:r>
              <a:rPr lang="hu-HU" altLang="hu-HU" sz="1600" dirty="0" smtClean="0"/>
              <a:t>hatósági kontrollja </a:t>
            </a:r>
            <a:r>
              <a:rPr lang="hu-HU" altLang="hu-HU" sz="1600" dirty="0"/>
              <a:t>továbbra is nélkülözhetetlen, de a hangsúlyt az engedélyezési típusú eljárások helyett a </a:t>
            </a:r>
            <a:r>
              <a:rPr lang="hu-HU" altLang="hu-HU" sz="1600" b="1" dirty="0">
                <a:solidFill>
                  <a:srgbClr val="FFC000"/>
                </a:solidFill>
              </a:rPr>
              <a:t>hatóság bejelentésekkel </a:t>
            </a:r>
            <a:r>
              <a:rPr lang="hu-HU" altLang="hu-HU" sz="1600" b="1" dirty="0" smtClean="0">
                <a:solidFill>
                  <a:srgbClr val="FFC000"/>
                </a:solidFill>
              </a:rPr>
              <a:t>történő tájékoztatására</a:t>
            </a:r>
            <a:r>
              <a:rPr lang="hu-HU" altLang="hu-HU" sz="1600" b="1" dirty="0" smtClean="0"/>
              <a:t> </a:t>
            </a:r>
            <a:r>
              <a:rPr lang="hu-HU" altLang="hu-HU" sz="1600" dirty="0"/>
              <a:t>kell helyezni.</a:t>
            </a:r>
          </a:p>
        </p:txBody>
      </p:sp>
      <p:pic>
        <p:nvPicPr>
          <p:cNvPr id="5" name="Picture 20"/>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23725" y="142271"/>
            <a:ext cx="3364621" cy="243248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20930808" lon="428424" rev="21342655"/>
            </a:camera>
            <a:lightRig rig="threePt" dir="t"/>
          </a:scene3d>
          <a:sp3d contourW="6350" prstMaterial="matte">
            <a:bevelT w="101600" h="101600"/>
            <a:contourClr>
              <a:srgbClr val="969696"/>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églalap 2"/>
          <p:cNvSpPr>
            <a:spLocks noChangeArrowheads="1"/>
          </p:cNvSpPr>
          <p:nvPr/>
        </p:nvSpPr>
        <p:spPr bwMode="auto">
          <a:xfrm>
            <a:off x="201665" y="2209473"/>
            <a:ext cx="6962624"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sz="1600" b="1" i="1" dirty="0"/>
              <a:t>4. Az erdőgazdálkodás hatósági ellenőrzésének korszerűsítése</a:t>
            </a:r>
            <a:endParaRPr lang="hu-HU" altLang="hu-HU" sz="1600" dirty="0"/>
          </a:p>
        </p:txBody>
      </p:sp>
      <p:sp>
        <p:nvSpPr>
          <p:cNvPr id="4" name="Téglalap 3"/>
          <p:cNvSpPr/>
          <p:nvPr/>
        </p:nvSpPr>
        <p:spPr>
          <a:xfrm>
            <a:off x="435821" y="2852936"/>
            <a:ext cx="8424862" cy="3539430"/>
          </a:xfrm>
          <a:prstGeom prst="rect">
            <a:avLst/>
          </a:prstGeom>
        </p:spPr>
        <p:txBody>
          <a:bodyPr>
            <a:spAutoFit/>
          </a:bodyPr>
          <a:lstStyle/>
          <a:p>
            <a:pPr algn="just">
              <a:defRPr/>
            </a:pPr>
            <a:r>
              <a:rPr lang="hu-HU" sz="1600" dirty="0" smtClean="0"/>
              <a:t>Az erdőgazdálkodási tevékenységek </a:t>
            </a:r>
            <a:r>
              <a:rPr lang="hu-HU" sz="1600" dirty="0"/>
              <a:t>ellenőrzése </a:t>
            </a:r>
            <a:r>
              <a:rPr lang="hu-HU" sz="1600" dirty="0" smtClean="0"/>
              <a:t>során nem </a:t>
            </a:r>
            <a:r>
              <a:rPr lang="hu-HU" sz="1600" dirty="0"/>
              <a:t>a kivitelezés módjára kell a hangsúlyt fektetni, hanem a végrehajtás eredményére</a:t>
            </a:r>
            <a:r>
              <a:rPr lang="hu-HU" sz="1600" b="1" dirty="0">
                <a:solidFill>
                  <a:srgbClr val="FFC000"/>
                </a:solidFill>
              </a:rPr>
              <a:t>. A kivitelezés tekintetében az erdőgazdálkodók részére nagyobb választási szabadságot kell biztosítani</a:t>
            </a:r>
            <a:r>
              <a:rPr lang="hu-HU" sz="1600" b="1" dirty="0"/>
              <a:t>.</a:t>
            </a:r>
            <a:endParaRPr lang="hu-HU" sz="1600" dirty="0"/>
          </a:p>
          <a:p>
            <a:pPr algn="just">
              <a:defRPr/>
            </a:pPr>
            <a:endParaRPr lang="hu-HU" sz="1600" dirty="0"/>
          </a:p>
          <a:p>
            <a:pPr algn="just">
              <a:defRPr/>
            </a:pPr>
            <a:r>
              <a:rPr lang="hu-HU" sz="1600" dirty="0" smtClean="0"/>
              <a:t>Magánerdőben </a:t>
            </a:r>
            <a:r>
              <a:rPr lang="hu-HU" sz="1600" dirty="0"/>
              <a:t>az </a:t>
            </a:r>
            <a:r>
              <a:rPr lang="hu-HU" sz="1600" b="1" dirty="0">
                <a:solidFill>
                  <a:srgbClr val="FFC000"/>
                </a:solidFill>
              </a:rPr>
              <a:t>erdőfelújítási kötelezettséget keletkeztető erdőgazdálkodó felelősségét meg kell </a:t>
            </a:r>
            <a:r>
              <a:rPr lang="hu-HU" sz="1600" b="1" dirty="0" smtClean="0">
                <a:solidFill>
                  <a:srgbClr val="FFC000"/>
                </a:solidFill>
              </a:rPr>
              <a:t>erősíteni</a:t>
            </a:r>
            <a:r>
              <a:rPr lang="hu-HU" sz="1600" dirty="0" smtClean="0"/>
              <a:t>. Ezzel egyes esetekben talán elkerülhető </a:t>
            </a:r>
            <a:r>
              <a:rPr lang="hu-HU" sz="1600" dirty="0"/>
              <a:t>lesz, hogy a kötelezettségek teljesítése </a:t>
            </a:r>
            <a:r>
              <a:rPr lang="hu-HU" sz="1600" b="1" dirty="0">
                <a:solidFill>
                  <a:srgbClr val="FFC000"/>
                </a:solidFill>
              </a:rPr>
              <a:t>a magára hagyott, </a:t>
            </a:r>
            <a:r>
              <a:rPr lang="hu-HU" sz="1600" b="1" dirty="0" smtClean="0">
                <a:solidFill>
                  <a:srgbClr val="FFC000"/>
                </a:solidFill>
              </a:rPr>
              <a:t>az erdőgazdálkodási tevékenység végrehajtására egyébként nem is jogosult, esetenként </a:t>
            </a:r>
            <a:r>
              <a:rPr lang="hu-HU" sz="1600" b="1" dirty="0">
                <a:solidFill>
                  <a:srgbClr val="FFC000"/>
                </a:solidFill>
              </a:rPr>
              <a:t>a fakitermelés eredményéből is kisemmizett</a:t>
            </a:r>
            <a:r>
              <a:rPr lang="hu-HU" sz="1600" dirty="0"/>
              <a:t> erdőtulajdonosokat terhelje.</a:t>
            </a:r>
          </a:p>
          <a:p>
            <a:pPr algn="just">
              <a:defRPr/>
            </a:pPr>
            <a:endParaRPr lang="hu-HU" sz="1600" dirty="0"/>
          </a:p>
          <a:p>
            <a:pPr algn="just">
              <a:defRPr/>
            </a:pPr>
            <a:r>
              <a:rPr lang="hu-HU" sz="1600" dirty="0"/>
              <a:t>A sokat támadott </a:t>
            </a:r>
            <a:r>
              <a:rPr lang="hu-HU" sz="1600" b="1" dirty="0">
                <a:solidFill>
                  <a:srgbClr val="FFC000"/>
                </a:solidFill>
              </a:rPr>
              <a:t>passzív bírságolás helyett</a:t>
            </a:r>
            <a:r>
              <a:rPr lang="hu-HU" sz="1600" dirty="0">
                <a:solidFill>
                  <a:srgbClr val="FFC000"/>
                </a:solidFill>
              </a:rPr>
              <a:t> </a:t>
            </a:r>
            <a:r>
              <a:rPr lang="hu-HU" sz="1600" b="1" dirty="0">
                <a:solidFill>
                  <a:srgbClr val="FFC000"/>
                </a:solidFill>
              </a:rPr>
              <a:t>aktívabb </a:t>
            </a:r>
            <a:r>
              <a:rPr lang="hu-HU" sz="1600" b="1" dirty="0" smtClean="0">
                <a:solidFill>
                  <a:srgbClr val="FFC000"/>
                </a:solidFill>
              </a:rPr>
              <a:t>intézkedésekre </a:t>
            </a:r>
            <a:r>
              <a:rPr lang="hu-HU" sz="1600" dirty="0" smtClean="0"/>
              <a:t>lesz lehetősége a hatóságnak. A tervezet megerősíti az </a:t>
            </a:r>
            <a:r>
              <a:rPr lang="hu-HU" sz="1600" b="1" dirty="0" err="1" smtClean="0">
                <a:solidFill>
                  <a:srgbClr val="FFC000"/>
                </a:solidFill>
              </a:rPr>
              <a:t>erdőfelújítási</a:t>
            </a:r>
            <a:r>
              <a:rPr lang="hu-HU" sz="1600" b="1" dirty="0" smtClean="0">
                <a:solidFill>
                  <a:srgbClr val="FFC000"/>
                </a:solidFill>
              </a:rPr>
              <a:t> biztosítéknyújtás</a:t>
            </a:r>
            <a:r>
              <a:rPr lang="hu-HU" sz="1600" b="1" dirty="0" smtClean="0"/>
              <a:t>, valamint </a:t>
            </a:r>
            <a:r>
              <a:rPr lang="hu-HU" sz="1600" b="1" dirty="0" smtClean="0">
                <a:solidFill>
                  <a:srgbClr val="FFC000"/>
                </a:solidFill>
              </a:rPr>
              <a:t>az erdőgazdálkodási tevékenység elrendelésének </a:t>
            </a:r>
            <a:r>
              <a:rPr lang="hu-HU" sz="1600" dirty="0" smtClean="0"/>
              <a:t>intézményét.</a:t>
            </a:r>
            <a:r>
              <a:rPr lang="hu-HU" sz="1600" dirty="0"/>
              <a:t> </a:t>
            </a:r>
            <a:r>
              <a:rPr lang="hu-HU" sz="1600" dirty="0" smtClean="0"/>
              <a:t>Ezzel </a:t>
            </a:r>
            <a:r>
              <a:rPr lang="hu-HU" sz="1600" dirty="0"/>
              <a:t>elkerülhetővé válik, hogy a sok éves eredménytelen bírságolást követően </a:t>
            </a:r>
            <a:r>
              <a:rPr lang="hu-HU" sz="1600" b="1" dirty="0">
                <a:solidFill>
                  <a:srgbClr val="FFC000"/>
                </a:solidFill>
              </a:rPr>
              <a:t>az erdő felújítása rendre mégis elmaradjon, sőt egy idő után akár kivitelezhetetlenné is váljon</a:t>
            </a:r>
            <a:r>
              <a:rPr lang="hu-HU" sz="1600" dirty="0"/>
              <a:t>.</a:t>
            </a:r>
          </a:p>
        </p:txBody>
      </p:sp>
      <p:sp>
        <p:nvSpPr>
          <p:cNvPr id="5" name="Téglalap 1"/>
          <p:cNvSpPr>
            <a:spLocks noChangeArrowheads="1"/>
          </p:cNvSpPr>
          <p:nvPr/>
        </p:nvSpPr>
        <p:spPr bwMode="auto">
          <a:xfrm>
            <a:off x="2424959" y="1628800"/>
            <a:ext cx="4446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hu-HU" altLang="hu-HU" b="1" dirty="0"/>
              <a:t>III. </a:t>
            </a:r>
            <a:r>
              <a:rPr lang="hu-HU" altLang="hu-HU" b="1" dirty="0" smtClean="0"/>
              <a:t>A törvénymódosítás </a:t>
            </a:r>
            <a:r>
              <a:rPr lang="hu-HU" altLang="hu-HU" b="1" dirty="0"/>
              <a:t>főbb területei:</a:t>
            </a:r>
            <a:endParaRPr lang="hu-HU" altLang="hu-HU"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9796" y="476672"/>
            <a:ext cx="1103499" cy="1103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07496" y="483219"/>
            <a:ext cx="1096952" cy="109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űhely">
  <a:themeElements>
    <a:clrScheme name="Műhel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Elemi">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űhely">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űhely">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themeOverride>
</file>

<file path=docProps/app.xml><?xml version="1.0" encoding="utf-8"?>
<Properties xmlns="http://schemas.openxmlformats.org/officeDocument/2006/extended-properties" xmlns:vt="http://schemas.openxmlformats.org/officeDocument/2006/docPropsVTypes">
  <Template/>
  <TotalTime>8064</TotalTime>
  <Words>3195</Words>
  <Application>Microsoft Office PowerPoint</Application>
  <PresentationFormat>Diavetítés a képernyőre (4:3 oldalarány)</PresentationFormat>
  <Paragraphs>271</Paragraphs>
  <Slides>17</Slides>
  <Notes>17</Notes>
  <HiddenSlides>0</HiddenSlides>
  <MMClips>0</MMClips>
  <ScaleCrop>false</ScaleCrop>
  <HeadingPairs>
    <vt:vector size="4" baseType="variant">
      <vt:variant>
        <vt:lpstr>Téma</vt:lpstr>
      </vt:variant>
      <vt:variant>
        <vt:i4>1</vt:i4>
      </vt:variant>
      <vt:variant>
        <vt:lpstr>Diacímek</vt:lpstr>
      </vt:variant>
      <vt:variant>
        <vt:i4>17</vt:i4>
      </vt:variant>
    </vt:vector>
  </HeadingPairs>
  <TitlesOfParts>
    <vt:vector size="18" baseType="lpstr">
      <vt:lpstr>Műhely</vt:lpstr>
      <vt:lpstr>PowerPoint bemutató</vt:lpstr>
      <vt:lpstr>A törvénymódosítást kiemelt figyelem kíséri.</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lpstr>PowerPoint bemutató</vt:lpstr>
    </vt:vector>
  </TitlesOfParts>
  <Company>KD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bemutató</dc:title>
  <dc:creator>FM EVFO</dc:creator>
  <cp:lastModifiedBy>UGRON</cp:lastModifiedBy>
  <cp:revision>435</cp:revision>
  <dcterms:created xsi:type="dcterms:W3CDTF">2014-06-16T10:23:18Z</dcterms:created>
  <dcterms:modified xsi:type="dcterms:W3CDTF">2017-03-20T15:42:13Z</dcterms:modified>
</cp:coreProperties>
</file>